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embeddings/oleObject1.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Microsoft_Equation1.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86" r:id="rId3"/>
    <p:sldId id="258" r:id="rId4"/>
    <p:sldId id="259" r:id="rId5"/>
    <p:sldId id="263" r:id="rId6"/>
    <p:sldId id="265" r:id="rId7"/>
    <p:sldId id="264" r:id="rId8"/>
    <p:sldId id="260" r:id="rId9"/>
    <p:sldId id="266" r:id="rId10"/>
    <p:sldId id="267" r:id="rId11"/>
    <p:sldId id="268" r:id="rId12"/>
    <p:sldId id="272" r:id="rId13"/>
    <p:sldId id="278" r:id="rId14"/>
    <p:sldId id="273" r:id="rId15"/>
    <p:sldId id="274" r:id="rId16"/>
    <p:sldId id="276" r:id="rId17"/>
    <p:sldId id="275" r:id="rId18"/>
    <p:sldId id="281" r:id="rId19"/>
    <p:sldId id="279" r:id="rId20"/>
    <p:sldId id="282" r:id="rId21"/>
    <p:sldId id="283" r:id="rId22"/>
    <p:sldId id="285" r:id="rId23"/>
    <p:sldId id="287" r:id="rId24"/>
    <p:sldId id="305" r:id="rId25"/>
    <p:sldId id="303" r:id="rId26"/>
    <p:sldId id="314" r:id="rId27"/>
    <p:sldId id="315" r:id="rId28"/>
    <p:sldId id="316" r:id="rId29"/>
    <p:sldId id="304" r:id="rId30"/>
    <p:sldId id="302" r:id="rId31"/>
    <p:sldId id="307" r:id="rId32"/>
    <p:sldId id="308" r:id="rId33"/>
    <p:sldId id="309" r:id="rId34"/>
    <p:sldId id="310" r:id="rId35"/>
    <p:sldId id="321" r:id="rId36"/>
    <p:sldId id="322" r:id="rId37"/>
    <p:sldId id="311" r:id="rId38"/>
    <p:sldId id="332" r:id="rId39"/>
    <p:sldId id="313" r:id="rId40"/>
    <p:sldId id="317" r:id="rId41"/>
    <p:sldId id="318" r:id="rId42"/>
    <p:sldId id="319" r:id="rId43"/>
    <p:sldId id="320" r:id="rId44"/>
    <p:sldId id="323" r:id="rId45"/>
    <p:sldId id="324" r:id="rId46"/>
    <p:sldId id="325" r:id="rId47"/>
    <p:sldId id="326" r:id="rId48"/>
    <p:sldId id="331" r:id="rId49"/>
    <p:sldId id="329" r:id="rId50"/>
    <p:sldId id="328" r:id="rId51"/>
    <p:sldId id="327" r:id="rId5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2" d="100"/>
          <a:sy n="82" d="100"/>
        </p:scale>
        <p:origin x="-1544" y="-10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284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printerSettings" Target="printerSettings/printerSettings1.bin"/><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1" Type="http://schemas.openxmlformats.org/officeDocument/2006/relationships/image" Target="../media/image5.emf"/><Relationship Id="rId2"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emf"/><Relationship Id="rId2" Type="http://schemas.openxmlformats.org/officeDocument/2006/relationships/image" Target="../media/image16.emf"/><Relationship Id="rId3" Type="http://schemas.openxmlformats.org/officeDocument/2006/relationships/image" Target="../media/image17.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1" Type="http://schemas.openxmlformats.org/officeDocument/2006/relationships/image" Target="../media/image5.emf"/><Relationship Id="rId2" Type="http://schemas.openxmlformats.org/officeDocument/2006/relationships/image" Target="../media/image6.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49.emf"/><Relationship Id="rId2" Type="http://schemas.openxmlformats.org/officeDocument/2006/relationships/image" Target="../media/image50.emf"/><Relationship Id="rId3" Type="http://schemas.openxmlformats.org/officeDocument/2006/relationships/image" Target="../media/image5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52.emf"/></Relationships>
</file>

<file path=ppt/media/image10.jpeg>
</file>

<file path=ppt/media/image11.png>
</file>

<file path=ppt/media/image12.png>
</file>

<file path=ppt/media/image13.png>
</file>

<file path=ppt/media/image14.png>
</file>

<file path=ppt/media/image18.png>
</file>

<file path=ppt/media/image2.jpeg>
</file>

<file path=ppt/media/image20.png>
</file>

<file path=ppt/media/image21.png>
</file>

<file path=ppt/media/image22.png>
</file>

<file path=ppt/media/image3.png>
</file>

<file path=ppt/media/image4.png>
</file>

<file path=ppt/media/image53.jpe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3.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9725EEE-0785-D545-B45D-BEE6E566D9BC}" type="datetimeFigureOut">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C53B1-3A74-3A40-9BA4-B4226AC5B83C}" type="slidenum">
              <a:t>‹#›</a:t>
            </a:fld>
            <a:endParaRPr lang="en-US"/>
          </a:p>
        </p:txBody>
      </p:sp>
    </p:spTree>
    <p:extLst>
      <p:ext uri="{BB962C8B-B14F-4D97-AF65-F5344CB8AC3E}">
        <p14:creationId xmlns:p14="http://schemas.microsoft.com/office/powerpoint/2010/main" val="2515527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9725EEE-0785-D545-B45D-BEE6E566D9BC}" type="datetimeFigureOut">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C53B1-3A74-3A40-9BA4-B4226AC5B83C}" type="slidenum">
              <a:t>‹#›</a:t>
            </a:fld>
            <a:endParaRPr lang="en-US"/>
          </a:p>
        </p:txBody>
      </p:sp>
    </p:spTree>
    <p:extLst>
      <p:ext uri="{BB962C8B-B14F-4D97-AF65-F5344CB8AC3E}">
        <p14:creationId xmlns:p14="http://schemas.microsoft.com/office/powerpoint/2010/main" val="3795165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9725EEE-0785-D545-B45D-BEE6E566D9BC}" type="datetimeFigureOut">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C53B1-3A74-3A40-9BA4-B4226AC5B83C}" type="slidenum">
              <a:t>‹#›</a:t>
            </a:fld>
            <a:endParaRPr lang="en-US"/>
          </a:p>
        </p:txBody>
      </p:sp>
    </p:spTree>
    <p:extLst>
      <p:ext uri="{BB962C8B-B14F-4D97-AF65-F5344CB8AC3E}">
        <p14:creationId xmlns:p14="http://schemas.microsoft.com/office/powerpoint/2010/main" val="29364873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9725EEE-0785-D545-B45D-BEE6E566D9BC}" type="datetimeFigureOut">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C53B1-3A74-3A40-9BA4-B4226AC5B83C}" type="slidenum">
              <a:t>‹#›</a:t>
            </a:fld>
            <a:endParaRPr lang="en-US"/>
          </a:p>
        </p:txBody>
      </p:sp>
    </p:spTree>
    <p:extLst>
      <p:ext uri="{BB962C8B-B14F-4D97-AF65-F5344CB8AC3E}">
        <p14:creationId xmlns:p14="http://schemas.microsoft.com/office/powerpoint/2010/main" val="1061709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725EEE-0785-D545-B45D-BEE6E566D9BC}" type="datetimeFigureOut">
              <a:t>12/5/16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C53B1-3A74-3A40-9BA4-B4226AC5B83C}" type="slidenum">
              <a:t>‹#›</a:t>
            </a:fld>
            <a:endParaRPr lang="en-US"/>
          </a:p>
        </p:txBody>
      </p:sp>
    </p:spTree>
    <p:extLst>
      <p:ext uri="{BB962C8B-B14F-4D97-AF65-F5344CB8AC3E}">
        <p14:creationId xmlns:p14="http://schemas.microsoft.com/office/powerpoint/2010/main" val="2902975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9725EEE-0785-D545-B45D-BEE6E566D9BC}" type="datetimeFigureOut">
              <a:t>12/5/16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DC53B1-3A74-3A40-9BA4-B4226AC5B83C}" type="slidenum">
              <a:t>‹#›</a:t>
            </a:fld>
            <a:endParaRPr lang="en-US"/>
          </a:p>
        </p:txBody>
      </p:sp>
    </p:spTree>
    <p:extLst>
      <p:ext uri="{BB962C8B-B14F-4D97-AF65-F5344CB8AC3E}">
        <p14:creationId xmlns:p14="http://schemas.microsoft.com/office/powerpoint/2010/main" val="3884678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9725EEE-0785-D545-B45D-BEE6E566D9BC}" type="datetimeFigureOut">
              <a:t>12/5/16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DC53B1-3A74-3A40-9BA4-B4226AC5B83C}" type="slidenum">
              <a:t>‹#›</a:t>
            </a:fld>
            <a:endParaRPr lang="en-US"/>
          </a:p>
        </p:txBody>
      </p:sp>
    </p:spTree>
    <p:extLst>
      <p:ext uri="{BB962C8B-B14F-4D97-AF65-F5344CB8AC3E}">
        <p14:creationId xmlns:p14="http://schemas.microsoft.com/office/powerpoint/2010/main" val="1818387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9725EEE-0785-D545-B45D-BEE6E566D9BC}" type="datetimeFigureOut">
              <a:t>12/5/16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DC53B1-3A74-3A40-9BA4-B4226AC5B83C}" type="slidenum">
              <a:t>‹#›</a:t>
            </a:fld>
            <a:endParaRPr lang="en-US"/>
          </a:p>
        </p:txBody>
      </p:sp>
    </p:spTree>
    <p:extLst>
      <p:ext uri="{BB962C8B-B14F-4D97-AF65-F5344CB8AC3E}">
        <p14:creationId xmlns:p14="http://schemas.microsoft.com/office/powerpoint/2010/main" val="2342891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725EEE-0785-D545-B45D-BEE6E566D9BC}" type="datetimeFigureOut">
              <a:t>12/5/16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DC53B1-3A74-3A40-9BA4-B4226AC5B83C}" type="slidenum">
              <a:t>‹#›</a:t>
            </a:fld>
            <a:endParaRPr lang="en-US"/>
          </a:p>
        </p:txBody>
      </p:sp>
    </p:spTree>
    <p:extLst>
      <p:ext uri="{BB962C8B-B14F-4D97-AF65-F5344CB8AC3E}">
        <p14:creationId xmlns:p14="http://schemas.microsoft.com/office/powerpoint/2010/main" val="3966047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25EEE-0785-D545-B45D-BEE6E566D9BC}" type="datetimeFigureOut">
              <a:t>12/5/16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DC53B1-3A74-3A40-9BA4-B4226AC5B83C}" type="slidenum">
              <a:t>‹#›</a:t>
            </a:fld>
            <a:endParaRPr lang="en-US"/>
          </a:p>
        </p:txBody>
      </p:sp>
    </p:spTree>
    <p:extLst>
      <p:ext uri="{BB962C8B-B14F-4D97-AF65-F5344CB8AC3E}">
        <p14:creationId xmlns:p14="http://schemas.microsoft.com/office/powerpoint/2010/main" val="3144559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725EEE-0785-D545-B45D-BEE6E566D9BC}" type="datetimeFigureOut">
              <a:t>12/5/16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DC53B1-3A74-3A40-9BA4-B4226AC5B83C}" type="slidenum">
              <a:t>‹#›</a:t>
            </a:fld>
            <a:endParaRPr lang="en-US"/>
          </a:p>
        </p:txBody>
      </p:sp>
    </p:spTree>
    <p:extLst>
      <p:ext uri="{BB962C8B-B14F-4D97-AF65-F5344CB8AC3E}">
        <p14:creationId xmlns:p14="http://schemas.microsoft.com/office/powerpoint/2010/main" val="36685727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725EEE-0785-D545-B45D-BEE6E566D9BC}" type="datetimeFigureOut">
              <a:t>12/5/16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DC53B1-3A74-3A40-9BA4-B4226AC5B83C}" type="slidenum">
              <a:t>‹#›</a:t>
            </a:fld>
            <a:endParaRPr lang="en-US"/>
          </a:p>
        </p:txBody>
      </p:sp>
    </p:spTree>
    <p:extLst>
      <p:ext uri="{BB962C8B-B14F-4D97-AF65-F5344CB8AC3E}">
        <p14:creationId xmlns:p14="http://schemas.microsoft.com/office/powerpoint/2010/main" val="24185582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6.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oleObject" Target="../embeddings/oleObject5.bin"/><Relationship Id="rId5" Type="http://schemas.openxmlformats.org/officeDocument/2006/relationships/image" Target="../media/image15.emf"/><Relationship Id="rId6" Type="http://schemas.openxmlformats.org/officeDocument/2006/relationships/oleObject" Target="../embeddings/oleObject6.bin"/><Relationship Id="rId7" Type="http://schemas.openxmlformats.org/officeDocument/2006/relationships/image" Target="../media/image16.emf"/><Relationship Id="rId8" Type="http://schemas.openxmlformats.org/officeDocument/2006/relationships/oleObject" Target="../embeddings/oleObject7.bin"/><Relationship Id="rId9" Type="http://schemas.openxmlformats.org/officeDocument/2006/relationships/image" Target="../media/image17.emf"/><Relationship Id="rId1" Type="http://schemas.openxmlformats.org/officeDocument/2006/relationships/vmlDrawing" Target="../drawings/vmlDrawing2.vml"/><Relationship Id="rId2"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8.bin"/><Relationship Id="rId4" Type="http://schemas.openxmlformats.org/officeDocument/2006/relationships/image" Target="../media/image19.emf"/><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9.bin"/><Relationship Id="rId4" Type="http://schemas.openxmlformats.org/officeDocument/2006/relationships/image" Target="../media/image5.emf"/><Relationship Id="rId5" Type="http://schemas.openxmlformats.org/officeDocument/2006/relationships/oleObject" Target="../embeddings/oleObject10.bin"/><Relationship Id="rId6" Type="http://schemas.openxmlformats.org/officeDocument/2006/relationships/image" Target="../media/image6.emf"/><Relationship Id="rId7" Type="http://schemas.openxmlformats.org/officeDocument/2006/relationships/oleObject" Target="../embeddings/oleObject11.bin"/><Relationship Id="rId8" Type="http://schemas.openxmlformats.org/officeDocument/2006/relationships/image" Target="../media/image7.emf"/><Relationship Id="rId9" Type="http://schemas.openxmlformats.org/officeDocument/2006/relationships/oleObject" Target="../embeddings/oleObject12.bin"/><Relationship Id="rId10" Type="http://schemas.openxmlformats.org/officeDocument/2006/relationships/image" Target="../media/image8.emf"/><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image" Target="../media/image23.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emf"/><Relationship Id="rId3" Type="http://schemas.openxmlformats.org/officeDocument/2006/relationships/image" Target="../media/image29.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 Id="rId3" Type="http://schemas.openxmlformats.org/officeDocument/2006/relationships/image" Target="../media/image32.emf"/></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5.emf"/><Relationship Id="rId5" Type="http://schemas.openxmlformats.org/officeDocument/2006/relationships/oleObject" Target="../embeddings/oleObject2.bin"/><Relationship Id="rId6" Type="http://schemas.openxmlformats.org/officeDocument/2006/relationships/image" Target="../media/image6.emf"/><Relationship Id="rId7" Type="http://schemas.openxmlformats.org/officeDocument/2006/relationships/oleObject" Target="../embeddings/oleObject3.bin"/><Relationship Id="rId8" Type="http://schemas.openxmlformats.org/officeDocument/2006/relationships/image" Target="../media/image7.emf"/><Relationship Id="rId9" Type="http://schemas.openxmlformats.org/officeDocument/2006/relationships/oleObject" Target="../embeddings/oleObject4.bin"/><Relationship Id="rId10" Type="http://schemas.openxmlformats.org/officeDocument/2006/relationships/image" Target="../media/image8.emf"/><Relationship Id="rId1" Type="http://schemas.openxmlformats.org/officeDocument/2006/relationships/vmlDrawing" Target="../drawings/vmlDrawing1.vml"/><Relationship Id="rId2"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3.emf"/><Relationship Id="rId3" Type="http://schemas.openxmlformats.org/officeDocument/2006/relationships/image" Target="../media/image34.emf"/></Relationships>
</file>

<file path=ppt/slides/_rels/slide31.xml.rels><?xml version="1.0" encoding="UTF-8" standalone="yes"?>
<Relationships xmlns="http://schemas.openxmlformats.org/package/2006/relationships"><Relationship Id="rId3" Type="http://schemas.openxmlformats.org/officeDocument/2006/relationships/image" Target="../media/image36.emf"/><Relationship Id="rId4" Type="http://schemas.openxmlformats.org/officeDocument/2006/relationships/image" Target="../media/image37.emf"/><Relationship Id="rId1" Type="http://schemas.openxmlformats.org/officeDocument/2006/relationships/slideLayout" Target="../slideLayouts/slideLayout2.xml"/><Relationship Id="rId2" Type="http://schemas.openxmlformats.org/officeDocument/2006/relationships/image" Target="../media/image35.emf"/></Relationships>
</file>

<file path=ppt/slides/_rels/slide32.xml.rels><?xml version="1.0" encoding="UTF-8" standalone="yes"?>
<Relationships xmlns="http://schemas.openxmlformats.org/package/2006/relationships"><Relationship Id="rId3" Type="http://schemas.openxmlformats.org/officeDocument/2006/relationships/image" Target="../media/image39.emf"/><Relationship Id="rId4" Type="http://schemas.openxmlformats.org/officeDocument/2006/relationships/image" Target="../media/image34.emf"/><Relationship Id="rId5" Type="http://schemas.openxmlformats.org/officeDocument/2006/relationships/image" Target="../media/image40.emf"/><Relationship Id="rId1" Type="http://schemas.openxmlformats.org/officeDocument/2006/relationships/slideLayout" Target="../slideLayouts/slideLayout2.xml"/><Relationship Id="rId2" Type="http://schemas.openxmlformats.org/officeDocument/2006/relationships/image" Target="../media/image38.emf"/></Relationships>
</file>

<file path=ppt/slides/_rels/slide33.xml.rels><?xml version="1.0" encoding="UTF-8" standalone="yes"?>
<Relationships xmlns="http://schemas.openxmlformats.org/package/2006/relationships"><Relationship Id="rId3" Type="http://schemas.openxmlformats.org/officeDocument/2006/relationships/image" Target="../media/image42.emf"/><Relationship Id="rId4" Type="http://schemas.openxmlformats.org/officeDocument/2006/relationships/image" Target="../media/image43.emf"/><Relationship Id="rId1" Type="http://schemas.openxmlformats.org/officeDocument/2006/relationships/slideLayout" Target="../slideLayouts/slideLayout2.xml"/><Relationship Id="rId2" Type="http://schemas.openxmlformats.org/officeDocument/2006/relationships/image" Target="../media/image41.emf"/></Relationships>
</file>

<file path=ppt/slides/_rels/slide34.xml.rels><?xml version="1.0" encoding="UTF-8" standalone="yes"?>
<Relationships xmlns="http://schemas.openxmlformats.org/package/2006/relationships"><Relationship Id="rId3" Type="http://schemas.openxmlformats.org/officeDocument/2006/relationships/image" Target="../media/image45.emf"/><Relationship Id="rId4" Type="http://schemas.openxmlformats.org/officeDocument/2006/relationships/image" Target="../media/image46.emf"/><Relationship Id="rId1" Type="http://schemas.openxmlformats.org/officeDocument/2006/relationships/slideLayout" Target="../slideLayouts/slideLayout2.xml"/><Relationship Id="rId2" Type="http://schemas.openxmlformats.org/officeDocument/2006/relationships/image" Target="../media/image44.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7.emf"/><Relationship Id="rId3" Type="http://schemas.openxmlformats.org/officeDocument/2006/relationships/image" Target="../media/image48.emf"/></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13.bin"/><Relationship Id="rId4" Type="http://schemas.openxmlformats.org/officeDocument/2006/relationships/image" Target="../media/image49.emf"/><Relationship Id="rId5" Type="http://schemas.openxmlformats.org/officeDocument/2006/relationships/oleObject" Target="../embeddings/oleObject14.bin"/><Relationship Id="rId6" Type="http://schemas.openxmlformats.org/officeDocument/2006/relationships/oleObject" Target="../embeddings/oleObject15.bin"/><Relationship Id="rId7" Type="http://schemas.openxmlformats.org/officeDocument/2006/relationships/image" Target="../media/image50.emf"/><Relationship Id="rId8" Type="http://schemas.openxmlformats.org/officeDocument/2006/relationships/oleObject" Target="../embeddings/oleObject16.bin"/><Relationship Id="rId9" Type="http://schemas.openxmlformats.org/officeDocument/2006/relationships/image" Target="../media/image51.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Microsoft_Equation1.bin"/><Relationship Id="rId4" Type="http://schemas.openxmlformats.org/officeDocument/2006/relationships/image" Target="../media/image52.emf"/><Relationship Id="rId5" Type="http://schemas.openxmlformats.org/officeDocument/2006/relationships/image" Target="../media/image53.jpeg"/><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5.emf"/><Relationship Id="rId4" Type="http://schemas.openxmlformats.org/officeDocument/2006/relationships/image" Target="../media/image56.emf"/><Relationship Id="rId1" Type="http://schemas.openxmlformats.org/officeDocument/2006/relationships/slideLayout" Target="../slideLayouts/slideLayout2.xml"/><Relationship Id="rId2" Type="http://schemas.openxmlformats.org/officeDocument/2006/relationships/image" Target="../media/image54.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 Id="rId3" Type="http://schemas.openxmlformats.org/officeDocument/2006/relationships/image" Target="../media/image10.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7.emf"/><Relationship Id="rId3" Type="http://schemas.openxmlformats.org/officeDocument/2006/relationships/image" Target="../media/image58.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9.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0.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5.png"/></Relationships>
</file>

<file path=ppt/slides/_rels/slide48.xml.rels><?xml version="1.0" encoding="UTF-8" standalone="yes"?>
<Relationships xmlns="http://schemas.openxmlformats.org/package/2006/relationships"><Relationship Id="rId3" Type="http://schemas.openxmlformats.org/officeDocument/2006/relationships/image" Target="../media/image67.png"/><Relationship Id="rId4" Type="http://schemas.openxmlformats.org/officeDocument/2006/relationships/image" Target="../media/image68.png"/><Relationship Id="rId5" Type="http://schemas.openxmlformats.org/officeDocument/2006/relationships/image" Target="../media/image69.png"/><Relationship Id="rId6" Type="http://schemas.openxmlformats.org/officeDocument/2006/relationships/image" Target="../media/image70.png"/><Relationship Id="rId1" Type="http://schemas.openxmlformats.org/officeDocument/2006/relationships/slideLayout" Target="../slideLayouts/slideLayout6.xml"/><Relationship Id="rId2" Type="http://schemas.openxmlformats.org/officeDocument/2006/relationships/image" Target="../media/image6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72.png"/><Relationship Id="rId4" Type="http://schemas.openxmlformats.org/officeDocument/2006/relationships/image" Target="../media/image73.png"/><Relationship Id="rId1" Type="http://schemas.openxmlformats.org/officeDocument/2006/relationships/slideLayout" Target="../slideLayouts/slideLayout6.xml"/><Relationship Id="rId2" Type="http://schemas.openxmlformats.org/officeDocument/2006/relationships/image" Target="../media/image71.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22772"/>
            <a:ext cx="8229600" cy="2243146"/>
          </a:xfrm>
        </p:spPr>
        <p:txBody>
          <a:bodyPr>
            <a:normAutofit/>
          </a:bodyPr>
          <a:lstStyle/>
          <a:p>
            <a:r>
              <a:rPr lang="en-US" u="sng" dirty="0" smtClean="0"/>
              <a:t>PRISMS Center</a:t>
            </a:r>
            <a:r>
              <a:rPr lang="en-US" dirty="0" smtClean="0"/>
              <a:t/>
            </a:r>
            <a:br>
              <a:rPr lang="en-US" dirty="0" smtClean="0"/>
            </a:br>
            <a:r>
              <a:rPr lang="en-US" dirty="0" smtClean="0"/>
              <a:t>Center for </a:t>
            </a:r>
            <a:r>
              <a:rPr lang="en-US" dirty="0" err="1" smtClean="0"/>
              <a:t>PRedictive</a:t>
            </a:r>
            <a:r>
              <a:rPr lang="en-US" dirty="0" smtClean="0"/>
              <a:t> Integrated Structural Materials Science </a:t>
            </a:r>
            <a:endParaRPr lang="en-US" dirty="0"/>
          </a:p>
        </p:txBody>
      </p:sp>
      <p:sp>
        <p:nvSpPr>
          <p:cNvPr id="3" name="Subtitle 2"/>
          <p:cNvSpPr>
            <a:spLocks noGrp="1"/>
          </p:cNvSpPr>
          <p:nvPr>
            <p:ph type="subTitle" idx="4294967295"/>
          </p:nvPr>
        </p:nvSpPr>
        <p:spPr>
          <a:xfrm>
            <a:off x="0" y="3538538"/>
            <a:ext cx="9144000" cy="2247900"/>
          </a:xfrm>
        </p:spPr>
        <p:txBody>
          <a:bodyPr>
            <a:normAutofit fontScale="70000" lnSpcReduction="20000"/>
          </a:bodyPr>
          <a:lstStyle/>
          <a:p>
            <a:pPr marL="0" indent="0" algn="ctr">
              <a:buNone/>
            </a:pPr>
            <a:r>
              <a:rPr lang="en-US" dirty="0">
                <a:solidFill>
                  <a:schemeClr val="tx1"/>
                </a:solidFill>
              </a:rPr>
              <a:t>John C. Thomas, </a:t>
            </a:r>
            <a:r>
              <a:rPr lang="en-US" u="sng" dirty="0" smtClean="0">
                <a:solidFill>
                  <a:schemeClr val="tx1"/>
                </a:solidFill>
              </a:rPr>
              <a:t>Brian </a:t>
            </a:r>
            <a:r>
              <a:rPr lang="en-US" u="sng" dirty="0">
                <a:solidFill>
                  <a:schemeClr val="tx1"/>
                </a:solidFill>
              </a:rPr>
              <a:t>Puchala</a:t>
            </a:r>
            <a:r>
              <a:rPr lang="en-US" dirty="0">
                <a:solidFill>
                  <a:schemeClr val="tx1"/>
                </a:solidFill>
              </a:rPr>
              <a:t>, </a:t>
            </a:r>
            <a:r>
              <a:rPr lang="en-US" dirty="0" smtClean="0">
                <a:solidFill>
                  <a:schemeClr val="tx1"/>
                </a:solidFill>
              </a:rPr>
              <a:t>Anton </a:t>
            </a:r>
            <a:r>
              <a:rPr lang="en-US" dirty="0">
                <a:solidFill>
                  <a:schemeClr val="tx1"/>
                </a:solidFill>
              </a:rPr>
              <a:t>Van der </a:t>
            </a:r>
            <a:r>
              <a:rPr lang="en-US" dirty="0" err="1" smtClean="0">
                <a:solidFill>
                  <a:schemeClr val="tx1"/>
                </a:solidFill>
              </a:rPr>
              <a:t>Ven</a:t>
            </a:r>
            <a:r>
              <a:rPr lang="en-US" dirty="0" smtClean="0">
                <a:solidFill>
                  <a:schemeClr val="tx1"/>
                </a:solidFill>
              </a:rPr>
              <a:t/>
            </a:r>
            <a:br>
              <a:rPr lang="en-US" dirty="0" smtClean="0">
                <a:solidFill>
                  <a:schemeClr val="tx1"/>
                </a:solidFill>
              </a:rPr>
            </a:br>
            <a:r>
              <a:rPr lang="en-US" dirty="0" err="1" smtClean="0">
                <a:solidFill>
                  <a:schemeClr val="tx1"/>
                </a:solidFill>
              </a:rPr>
              <a:t>Anirudh</a:t>
            </a:r>
            <a:r>
              <a:rPr lang="en-US" dirty="0" smtClean="0">
                <a:solidFill>
                  <a:schemeClr val="tx1"/>
                </a:solidFill>
              </a:rPr>
              <a:t> </a:t>
            </a:r>
            <a:r>
              <a:rPr lang="en-US" dirty="0">
                <a:solidFill>
                  <a:schemeClr val="tx1"/>
                </a:solidFill>
              </a:rPr>
              <a:t>Natarajan, John </a:t>
            </a:r>
            <a:r>
              <a:rPr lang="en-US" dirty="0" err="1" smtClean="0">
                <a:solidFill>
                  <a:schemeClr val="tx1"/>
                </a:solidFill>
              </a:rPr>
              <a:t>Goiri</a:t>
            </a:r>
            <a:r>
              <a:rPr lang="en-US" dirty="0" smtClean="0">
                <a:solidFill>
                  <a:schemeClr val="tx1"/>
                </a:solidFill>
              </a:rPr>
              <a:t>, Min</a:t>
            </a:r>
            <a:r>
              <a:rPr lang="en-US" dirty="0">
                <a:solidFill>
                  <a:schemeClr val="tx1"/>
                </a:solidFill>
              </a:rPr>
              <a:t>-</a:t>
            </a:r>
            <a:r>
              <a:rPr lang="en-US" dirty="0" err="1">
                <a:solidFill>
                  <a:schemeClr val="tx1"/>
                </a:solidFill>
              </a:rPr>
              <a:t>Hua</a:t>
            </a:r>
            <a:r>
              <a:rPr lang="en-US" dirty="0">
                <a:solidFill>
                  <a:schemeClr val="tx1"/>
                </a:solidFill>
              </a:rPr>
              <a:t> </a:t>
            </a:r>
            <a:r>
              <a:rPr lang="en-US" dirty="0" smtClean="0">
                <a:solidFill>
                  <a:schemeClr val="tx1"/>
                </a:solidFill>
              </a:rPr>
              <a:t>Chen</a:t>
            </a:r>
            <a:r>
              <a:rPr lang="en-US" dirty="0"/>
              <a:t>, </a:t>
            </a:r>
            <a:br>
              <a:rPr lang="en-US" dirty="0"/>
            </a:br>
            <a:r>
              <a:rPr lang="en-US" dirty="0"/>
              <a:t>Max </a:t>
            </a:r>
            <a:r>
              <a:rPr lang="en-US" dirty="0" err="1"/>
              <a:t>Radin</a:t>
            </a:r>
            <a:r>
              <a:rPr lang="en-US" dirty="0"/>
              <a:t>, </a:t>
            </a:r>
            <a:r>
              <a:rPr lang="en-US" dirty="0" smtClean="0"/>
              <a:t>Jonathon </a:t>
            </a:r>
            <a:r>
              <a:rPr lang="en-US" dirty="0"/>
              <a:t>Bechtel, </a:t>
            </a:r>
            <a:r>
              <a:rPr lang="en-US" dirty="0" smtClean="0"/>
              <a:t>Elizabeth </a:t>
            </a:r>
            <a:r>
              <a:rPr lang="en-US" dirty="0" err="1"/>
              <a:t>Decolvenaere</a:t>
            </a:r>
            <a:endParaRPr lang="en-US" dirty="0">
              <a:solidFill>
                <a:schemeClr val="tx1"/>
              </a:solidFill>
            </a:endParaRPr>
          </a:p>
          <a:p>
            <a:pPr algn="ctr"/>
            <a:endParaRPr lang="en-US" kern="0" dirty="0" smtClean="0">
              <a:solidFill>
                <a:srgbClr val="000000"/>
              </a:solidFill>
            </a:endParaRPr>
          </a:p>
          <a:p>
            <a:pPr marL="0" indent="0" algn="ctr">
              <a:buNone/>
            </a:pPr>
            <a:r>
              <a:rPr lang="en-US" kern="0" dirty="0" smtClean="0">
                <a:solidFill>
                  <a:srgbClr val="000000"/>
                </a:solidFill>
              </a:rPr>
              <a:t>PRISMS Center Workshop</a:t>
            </a:r>
          </a:p>
          <a:p>
            <a:pPr marL="0" indent="0" algn="ctr">
              <a:buNone/>
            </a:pPr>
            <a:r>
              <a:rPr lang="en-US" kern="0" dirty="0" smtClean="0">
                <a:solidFill>
                  <a:srgbClr val="000000"/>
                </a:solidFill>
              </a:rPr>
              <a:t>August 15-17, 2016</a:t>
            </a:r>
          </a:p>
          <a:p>
            <a:pPr marL="0" indent="0" algn="ctr">
              <a:buNone/>
            </a:pPr>
            <a:r>
              <a:rPr lang="en-US" kern="0" dirty="0" smtClean="0">
                <a:solidFill>
                  <a:srgbClr val="000000"/>
                </a:solidFill>
              </a:rPr>
              <a:t>Website</a:t>
            </a:r>
            <a:r>
              <a:rPr lang="en-US" kern="0" dirty="0">
                <a:solidFill>
                  <a:srgbClr val="000000"/>
                </a:solidFill>
              </a:rPr>
              <a:t>: prisms-</a:t>
            </a:r>
            <a:r>
              <a:rPr lang="en-US" kern="0" dirty="0" err="1">
                <a:solidFill>
                  <a:srgbClr val="000000"/>
                </a:solidFill>
              </a:rPr>
              <a:t>center.org</a:t>
            </a:r>
            <a:endParaRPr lang="en-US" kern="0" dirty="0">
              <a:solidFill>
                <a:srgbClr val="000000"/>
              </a:solidFill>
            </a:endParaRPr>
          </a:p>
          <a:p>
            <a:pPr algn="ctr"/>
            <a:endParaRPr lang="en-US" dirty="0" smtClean="0">
              <a:solidFill>
                <a:schemeClr val="tx1"/>
              </a:solidFill>
            </a:endParaRPr>
          </a:p>
          <a:p>
            <a:pPr algn="ctr"/>
            <a:endParaRPr lang="en-US" dirty="0" smtClean="0">
              <a:solidFill>
                <a:schemeClr val="tx1"/>
              </a:solidFill>
            </a:endParaRPr>
          </a:p>
        </p:txBody>
      </p:sp>
      <p:cxnSp>
        <p:nvCxnSpPr>
          <p:cNvPr id="9" name="Straight Connector 8"/>
          <p:cNvCxnSpPr/>
          <p:nvPr/>
        </p:nvCxnSpPr>
        <p:spPr>
          <a:xfrm>
            <a:off x="154503" y="6036020"/>
            <a:ext cx="8772188" cy="0"/>
          </a:xfrm>
          <a:prstGeom prst="line">
            <a:avLst/>
          </a:prstGeom>
        </p:spPr>
        <p:style>
          <a:lnRef idx="2">
            <a:schemeClr val="accent1"/>
          </a:lnRef>
          <a:fillRef idx="0">
            <a:schemeClr val="accent1"/>
          </a:fillRef>
          <a:effectRef idx="1">
            <a:schemeClr val="accent1"/>
          </a:effectRef>
          <a:fontRef idx="minor">
            <a:schemeClr val="tx1"/>
          </a:fontRef>
        </p:style>
      </p:cxnSp>
      <p:sp>
        <p:nvSpPr>
          <p:cNvPr id="8" name="Title 1"/>
          <p:cNvSpPr txBox="1">
            <a:spLocks/>
          </p:cNvSpPr>
          <p:nvPr/>
        </p:nvSpPr>
        <p:spPr>
          <a:xfrm>
            <a:off x="554423" y="2257918"/>
            <a:ext cx="8054136" cy="1470025"/>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4000" dirty="0" smtClean="0">
                <a:cs typeface="Calibri"/>
              </a:rPr>
              <a:t>CASM Demo – Day 2</a:t>
            </a:r>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7809" y="4727351"/>
            <a:ext cx="1700032" cy="850016"/>
          </a:xfrm>
          <a:prstGeom prst="rect">
            <a:avLst/>
          </a:prstGeom>
        </p:spPr>
      </p:pic>
      <p:pic>
        <p:nvPicPr>
          <p:cNvPr id="7" name="Picture 9" descr="horizontal-logo-green-text.jpg"/>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bwMode="auto">
          <a:xfrm>
            <a:off x="231424" y="6236114"/>
            <a:ext cx="3195919" cy="518529"/>
          </a:xfrm>
          <a:prstGeom prst="rect">
            <a:avLst/>
          </a:prstGeom>
          <a:noFill/>
          <a:ln w="9525">
            <a:noFill/>
            <a:miter lim="800000"/>
            <a:headEnd/>
            <a:tailEnd/>
          </a:ln>
        </p:spPr>
      </p:pic>
      <p:pic>
        <p:nvPicPr>
          <p:cNvPr id="11" name="Picture 10" descr="2013 Michigan Logo.png"/>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46238" y="4663954"/>
            <a:ext cx="988277" cy="1086427"/>
          </a:xfrm>
          <a:prstGeom prst="rect">
            <a:avLst/>
          </a:prstGeom>
        </p:spPr>
      </p:pic>
      <p:sp>
        <p:nvSpPr>
          <p:cNvPr id="14" name="矩形 5"/>
          <p:cNvSpPr/>
          <p:nvPr/>
        </p:nvSpPr>
        <p:spPr>
          <a:xfrm>
            <a:off x="6797802" y="6227751"/>
            <a:ext cx="2085410" cy="562405"/>
          </a:xfrm>
          <a:prstGeom prst="rect">
            <a:avLst/>
          </a:prstGeom>
          <a:solidFill>
            <a:srgbClr val="21486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6976"/>
            <a:endParaRPr kumimoji="1" lang="zh-CN" altLang="en-US">
              <a:solidFill>
                <a:prstClr val="white"/>
              </a:solidFill>
              <a:latin typeface="Calibri"/>
              <a:ea typeface="宋体"/>
            </a:endParaRPr>
          </a:p>
        </p:txBody>
      </p:sp>
      <p:pic>
        <p:nvPicPr>
          <p:cNvPr id="15" name="图片 6" descr="prisms-logo.png"/>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7093312" y="6324177"/>
            <a:ext cx="1691123" cy="359009"/>
          </a:xfrm>
          <a:prstGeom prst="rect">
            <a:avLst/>
          </a:prstGeom>
        </p:spPr>
      </p:pic>
      <p:sp>
        <p:nvSpPr>
          <p:cNvPr id="16" name="Footer Placeholder 3"/>
          <p:cNvSpPr>
            <a:spLocks noGrp="1"/>
          </p:cNvSpPr>
          <p:nvPr>
            <p:ph type="ftr" sz="quarter" idx="4294967295"/>
          </p:nvPr>
        </p:nvSpPr>
        <p:spPr>
          <a:xfrm>
            <a:off x="2463854" y="6211298"/>
            <a:ext cx="5460415" cy="584776"/>
          </a:xfrm>
          <a:prstGeom prst="rect">
            <a:avLst/>
          </a:prstGeom>
        </p:spPr>
        <p:txBody>
          <a:bodyPr wrap="square">
            <a:spAutoFit/>
          </a:bodyPr>
          <a:lstStyle/>
          <a:p>
            <a:pPr algn="ctr"/>
            <a:r>
              <a:rPr lang="en-US" sz="1600" b="1" dirty="0" smtClean="0">
                <a:solidFill>
                  <a:srgbClr val="1F497D"/>
                </a:solidFill>
                <a:latin typeface="Times New Roman"/>
                <a:cs typeface="Times New Roman"/>
              </a:rPr>
              <a:t>Center </a:t>
            </a:r>
            <a:r>
              <a:rPr lang="en-US" sz="1600" b="1" dirty="0">
                <a:solidFill>
                  <a:srgbClr val="1F497D"/>
                </a:solidFill>
                <a:latin typeface="Times New Roman"/>
                <a:cs typeface="Times New Roman"/>
              </a:rPr>
              <a:t>for </a:t>
            </a:r>
            <a:r>
              <a:rPr lang="en-US" sz="1600" b="1" dirty="0" smtClean="0">
                <a:solidFill>
                  <a:srgbClr val="1F497D"/>
                </a:solidFill>
                <a:latin typeface="Times New Roman"/>
                <a:cs typeface="Times New Roman"/>
              </a:rPr>
              <a:t> </a:t>
            </a:r>
            <a:r>
              <a:rPr lang="en-US" sz="1600" b="1" dirty="0" err="1" smtClean="0">
                <a:solidFill>
                  <a:srgbClr val="1F497D"/>
                </a:solidFill>
                <a:latin typeface="Times New Roman"/>
                <a:cs typeface="Times New Roman"/>
              </a:rPr>
              <a:t>PRedictive</a:t>
            </a:r>
            <a:r>
              <a:rPr lang="en-US" sz="1600" b="1" dirty="0" smtClean="0">
                <a:solidFill>
                  <a:srgbClr val="1F497D"/>
                </a:solidFill>
                <a:latin typeface="Times New Roman"/>
                <a:cs typeface="Times New Roman"/>
              </a:rPr>
              <a:t> Integrated </a:t>
            </a:r>
          </a:p>
          <a:p>
            <a:pPr algn="ctr"/>
            <a:r>
              <a:rPr lang="en-US" sz="1600" b="1" dirty="0" smtClean="0">
                <a:solidFill>
                  <a:srgbClr val="1F497D"/>
                </a:solidFill>
                <a:latin typeface="Times New Roman"/>
                <a:cs typeface="Times New Roman"/>
              </a:rPr>
              <a:t>Structural Materials Science</a:t>
            </a:r>
            <a:endParaRPr lang="en-US" sz="1600" b="1" dirty="0">
              <a:solidFill>
                <a:srgbClr val="1F497D"/>
              </a:solidFill>
              <a:latin typeface="Times New Roman"/>
              <a:cs typeface="Times New Roman"/>
            </a:endParaRPr>
          </a:p>
        </p:txBody>
      </p:sp>
    </p:spTree>
    <p:extLst>
      <p:ext uri="{BB962C8B-B14F-4D97-AF65-F5344CB8AC3E}">
        <p14:creationId xmlns:p14="http://schemas.microsoft.com/office/powerpoint/2010/main" val="5483840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Viewing cluster basis functions</a:t>
            </a:r>
          </a:p>
        </p:txBody>
      </p:sp>
      <p:pic>
        <p:nvPicPr>
          <p:cNvPr id="3" name="Picture 2"/>
          <p:cNvPicPr>
            <a:picLocks noChangeAspect="1"/>
          </p:cNvPicPr>
          <p:nvPr/>
        </p:nvPicPr>
        <p:blipFill>
          <a:blip r:embed="rId2"/>
          <a:stretch>
            <a:fillRect/>
          </a:stretch>
        </p:blipFill>
        <p:spPr>
          <a:xfrm>
            <a:off x="0" y="2622262"/>
            <a:ext cx="9144000" cy="3056183"/>
          </a:xfrm>
          <a:prstGeom prst="rect">
            <a:avLst/>
          </a:prstGeom>
        </p:spPr>
      </p:pic>
      <p:sp>
        <p:nvSpPr>
          <p:cNvPr id="4" name="Content Placeholder 2"/>
          <p:cNvSpPr txBox="1">
            <a:spLocks/>
          </p:cNvSpPr>
          <p:nvPr/>
        </p:nvSpPr>
        <p:spPr>
          <a:xfrm>
            <a:off x="152399" y="1695023"/>
            <a:ext cx="8024099" cy="130761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600" dirty="0">
                <a:latin typeface="Menlo Regular"/>
                <a:cs typeface="Menlo Regular"/>
              </a:rPr>
              <a:t>'casm bset –functions' </a:t>
            </a:r>
            <a:r>
              <a:rPr lang="en-US" sz="2400" dirty="0"/>
              <a:t>will print basis function formulas </a:t>
            </a:r>
          </a:p>
        </p:txBody>
      </p:sp>
    </p:spTree>
    <p:extLst>
      <p:ext uri="{BB962C8B-B14F-4D97-AF65-F5344CB8AC3E}">
        <p14:creationId xmlns:p14="http://schemas.microsoft.com/office/powerpoint/2010/main" val="50224530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Query correlations</a:t>
            </a:r>
          </a:p>
        </p:txBody>
      </p:sp>
      <p:sp>
        <p:nvSpPr>
          <p:cNvPr id="4" name="Content Placeholder 2"/>
          <p:cNvSpPr txBox="1">
            <a:spLocks/>
          </p:cNvSpPr>
          <p:nvPr/>
        </p:nvSpPr>
        <p:spPr>
          <a:xfrm>
            <a:off x="152399" y="1417638"/>
            <a:ext cx="8024099" cy="130761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800" dirty="0">
                <a:latin typeface="Menlo Regular"/>
                <a:cs typeface="Menlo Regular"/>
              </a:rPr>
              <a:t>'casm query -k corr(0:5)' </a:t>
            </a:r>
          </a:p>
          <a:p>
            <a:pPr lvl="1"/>
            <a:r>
              <a:rPr lang="en-US" sz="2400" dirty="0"/>
              <a:t>will print correlations,        , the symmetry-invariant basis function averages</a:t>
            </a:r>
          </a:p>
        </p:txBody>
      </p:sp>
      <p:pic>
        <p:nvPicPr>
          <p:cNvPr id="5" name="Picture 4"/>
          <p:cNvPicPr>
            <a:picLocks noChangeAspect="1"/>
          </p:cNvPicPr>
          <p:nvPr/>
        </p:nvPicPr>
        <p:blipFill>
          <a:blip r:embed="rId3"/>
          <a:stretch>
            <a:fillRect/>
          </a:stretch>
        </p:blipFill>
        <p:spPr>
          <a:xfrm>
            <a:off x="0" y="2648964"/>
            <a:ext cx="9144000" cy="2843877"/>
          </a:xfrm>
          <a:prstGeom prst="rect">
            <a:avLst/>
          </a:prstGeom>
        </p:spPr>
      </p:pic>
      <p:graphicFrame>
        <p:nvGraphicFramePr>
          <p:cNvPr id="7" name="Object 6"/>
          <p:cNvGraphicFramePr>
            <a:graphicFrameLocks noChangeAspect="1"/>
          </p:cNvGraphicFramePr>
          <p:nvPr>
            <p:extLst>
              <p:ext uri="{D42A27DB-BD31-4B8C-83A1-F6EECF244321}">
                <p14:modId xmlns:p14="http://schemas.microsoft.com/office/powerpoint/2010/main" val="728589102"/>
              </p:ext>
            </p:extLst>
          </p:nvPr>
        </p:nvGraphicFramePr>
        <p:xfrm>
          <a:off x="3762019" y="1733698"/>
          <a:ext cx="585788" cy="488950"/>
        </p:xfrm>
        <a:graphic>
          <a:graphicData uri="http://schemas.openxmlformats.org/presentationml/2006/ole">
            <mc:AlternateContent xmlns:mc="http://schemas.openxmlformats.org/markup-compatibility/2006">
              <mc:Choice xmlns:v="urn:schemas-microsoft-com:vml" Requires="v">
                <p:oleObj spid="_x0000_s2208" name="Equation" r:id="rId4" imgW="228600" imgH="190500" progId="Equation.3">
                  <p:embed/>
                </p:oleObj>
              </mc:Choice>
              <mc:Fallback>
                <p:oleObj name="Equation" r:id="rId4" imgW="228600" imgH="190500" progId="Equation.3">
                  <p:embed/>
                  <p:pic>
                    <p:nvPicPr>
                      <p:cNvPr id="0" name=""/>
                      <p:cNvPicPr/>
                      <p:nvPr/>
                    </p:nvPicPr>
                    <p:blipFill>
                      <a:blip r:embed="rId5"/>
                      <a:stretch>
                        <a:fillRect/>
                      </a:stretch>
                    </p:blipFill>
                    <p:spPr>
                      <a:xfrm>
                        <a:off x="3762019" y="1733698"/>
                        <a:ext cx="585788" cy="488950"/>
                      </a:xfrm>
                      <a:prstGeom prst="rect">
                        <a:avLst/>
                      </a:prstGeom>
                    </p:spPr>
                  </p:pic>
                </p:oleObj>
              </mc:Fallback>
            </mc:AlternateContent>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3941841913"/>
              </p:ext>
            </p:extLst>
          </p:nvPr>
        </p:nvGraphicFramePr>
        <p:xfrm>
          <a:off x="3659188" y="6026150"/>
          <a:ext cx="2505075" cy="749300"/>
        </p:xfrm>
        <a:graphic>
          <a:graphicData uri="http://schemas.openxmlformats.org/presentationml/2006/ole">
            <mc:AlternateContent xmlns:mc="http://schemas.openxmlformats.org/markup-compatibility/2006">
              <mc:Choice xmlns:v="urn:schemas-microsoft-com:vml" Requires="v">
                <p:oleObj spid="_x0000_s2209" name="Equation" r:id="rId6" imgW="977900" imgH="292100" progId="Equation.3">
                  <p:embed/>
                </p:oleObj>
              </mc:Choice>
              <mc:Fallback>
                <p:oleObj name="Equation" r:id="rId6" imgW="977900" imgH="292100" progId="Equation.3">
                  <p:embed/>
                  <p:pic>
                    <p:nvPicPr>
                      <p:cNvPr id="0" name=""/>
                      <p:cNvPicPr/>
                      <p:nvPr/>
                    </p:nvPicPr>
                    <p:blipFill>
                      <a:blip r:embed="rId7"/>
                      <a:stretch>
                        <a:fillRect/>
                      </a:stretch>
                    </p:blipFill>
                    <p:spPr>
                      <a:xfrm>
                        <a:off x="3659188" y="6026150"/>
                        <a:ext cx="2505075" cy="749300"/>
                      </a:xfrm>
                      <a:prstGeom prst="rect">
                        <a:avLst/>
                      </a:prstGeom>
                    </p:spPr>
                  </p:pic>
                </p:oleObj>
              </mc:Fallback>
            </mc:AlternateContent>
          </a:graphicData>
        </a:graphic>
      </p:graphicFrame>
      <p:sp>
        <p:nvSpPr>
          <p:cNvPr id="9" name="Content Placeholder 2"/>
          <p:cNvSpPr txBox="1">
            <a:spLocks/>
          </p:cNvSpPr>
          <p:nvPr/>
        </p:nvSpPr>
        <p:spPr>
          <a:xfrm>
            <a:off x="288436" y="5492841"/>
            <a:ext cx="8024099" cy="130761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400" dirty="0">
                <a:latin typeface="Calibri"/>
                <a:cs typeface="Calibri"/>
              </a:rPr>
              <a:t>Next step: Fit cluster expansion paramters,     , to the DFT calculated energies</a:t>
            </a:r>
            <a:endParaRPr lang="en-US" sz="2400" dirty="0"/>
          </a:p>
        </p:txBody>
      </p:sp>
      <p:graphicFrame>
        <p:nvGraphicFramePr>
          <p:cNvPr id="10" name="Object 9"/>
          <p:cNvGraphicFramePr>
            <a:graphicFrameLocks noChangeAspect="1"/>
          </p:cNvGraphicFramePr>
          <p:nvPr>
            <p:extLst>
              <p:ext uri="{D42A27DB-BD31-4B8C-83A1-F6EECF244321}">
                <p14:modId xmlns:p14="http://schemas.microsoft.com/office/powerpoint/2010/main" val="2729925279"/>
              </p:ext>
            </p:extLst>
          </p:nvPr>
        </p:nvGraphicFramePr>
        <p:xfrm>
          <a:off x="6091916" y="5492841"/>
          <a:ext cx="390525" cy="520700"/>
        </p:xfrm>
        <a:graphic>
          <a:graphicData uri="http://schemas.openxmlformats.org/presentationml/2006/ole">
            <mc:AlternateContent xmlns:mc="http://schemas.openxmlformats.org/markup-compatibility/2006">
              <mc:Choice xmlns:v="urn:schemas-microsoft-com:vml" Requires="v">
                <p:oleObj spid="_x0000_s2210" name="Equation" r:id="rId8" imgW="152400" imgH="203200" progId="Equation.3">
                  <p:embed/>
                </p:oleObj>
              </mc:Choice>
              <mc:Fallback>
                <p:oleObj name="Equation" r:id="rId8" imgW="152400" imgH="203200" progId="Equation.3">
                  <p:embed/>
                  <p:pic>
                    <p:nvPicPr>
                      <p:cNvPr id="0" name=""/>
                      <p:cNvPicPr/>
                      <p:nvPr/>
                    </p:nvPicPr>
                    <p:blipFill>
                      <a:blip r:embed="rId9"/>
                      <a:stretch>
                        <a:fillRect/>
                      </a:stretch>
                    </p:blipFill>
                    <p:spPr>
                      <a:xfrm>
                        <a:off x="6091916" y="5492841"/>
                        <a:ext cx="390525" cy="520700"/>
                      </a:xfrm>
                      <a:prstGeom prst="rect">
                        <a:avLst/>
                      </a:prstGeom>
                    </p:spPr>
                  </p:pic>
                </p:oleObj>
              </mc:Fallback>
            </mc:AlternateContent>
          </a:graphicData>
        </a:graphic>
      </p:graphicFrame>
    </p:spTree>
    <p:extLst>
      <p:ext uri="{BB962C8B-B14F-4D97-AF65-F5344CB8AC3E}">
        <p14:creationId xmlns:p14="http://schemas.microsoft.com/office/powerpoint/2010/main" val="377153212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casm-learn</a:t>
            </a:r>
          </a:p>
        </p:txBody>
      </p:sp>
      <p:sp>
        <p:nvSpPr>
          <p:cNvPr id="4" name="Content Placeholder 3"/>
          <p:cNvSpPr>
            <a:spLocks noGrp="1"/>
          </p:cNvSpPr>
          <p:nvPr>
            <p:ph idx="1"/>
          </p:nvPr>
        </p:nvSpPr>
        <p:spPr>
          <a:xfrm>
            <a:off x="457200" y="1600200"/>
            <a:ext cx="8229600" cy="3670131"/>
          </a:xfrm>
        </p:spPr>
        <p:txBody>
          <a:bodyPr>
            <a:normAutofit/>
          </a:bodyPr>
          <a:lstStyle/>
          <a:p>
            <a:r>
              <a:rPr lang="en-US" sz="2800"/>
              <a:t>Acts as a wrapper around 'scikit-learn', the Python machine learning package, and incorporates some additional features:</a:t>
            </a:r>
          </a:p>
          <a:p>
            <a:pPr lvl="1"/>
            <a:r>
              <a:rPr lang="en-US" sz="2400"/>
              <a:t>Genetic algorithms, via 'deap', the Distributed Evolutionary Algorithm Package</a:t>
            </a:r>
          </a:p>
          <a:p>
            <a:pPr lvl="1"/>
            <a:r>
              <a:rPr lang="en-US" sz="2400"/>
              <a:t>Stores and compares potential results in a 'Hall Of Fame'</a:t>
            </a:r>
          </a:p>
          <a:p>
            <a:pPr lvl="1"/>
            <a:r>
              <a:rPr lang="en-US" sz="2400"/>
              <a:t>Convex hull checking</a:t>
            </a:r>
          </a:p>
          <a:p>
            <a:pPr lvl="1"/>
            <a:r>
              <a:rPr lang="en-US" sz="2400"/>
              <a:t>Generate casm selection files of configurations that you might want to calculate based on the cluster expansion</a:t>
            </a:r>
          </a:p>
          <a:p>
            <a:pPr lvl="1"/>
            <a:r>
              <a:rPr lang="en-US" sz="2400"/>
              <a:t>Writes 'eci.json' file containing calculated parameters</a:t>
            </a:r>
          </a:p>
        </p:txBody>
      </p:sp>
      <p:sp>
        <p:nvSpPr>
          <p:cNvPr id="5" name="Rectangle 4"/>
          <p:cNvSpPr/>
          <p:nvPr/>
        </p:nvSpPr>
        <p:spPr>
          <a:xfrm>
            <a:off x="457200" y="5985077"/>
            <a:ext cx="3350609" cy="646331"/>
          </a:xfrm>
          <a:prstGeom prst="rect">
            <a:avLst/>
          </a:prstGeom>
        </p:spPr>
        <p:txBody>
          <a:bodyPr wrap="none">
            <a:spAutoFit/>
          </a:bodyPr>
          <a:lstStyle/>
          <a:p>
            <a:r>
              <a:rPr lang="en-US"/>
              <a:t>scikit-learn: http://scikit-learn.org</a:t>
            </a:r>
          </a:p>
          <a:p>
            <a:r>
              <a:rPr lang="en-US"/>
              <a:t>deap: http://deap.readthedocs.io</a:t>
            </a:r>
          </a:p>
        </p:txBody>
      </p:sp>
    </p:spTree>
    <p:extLst>
      <p:ext uri="{BB962C8B-B14F-4D97-AF65-F5344CB8AC3E}">
        <p14:creationId xmlns:p14="http://schemas.microsoft.com/office/powerpoint/2010/main" val="39283109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3837"/>
            <a:ext cx="8117466" cy="1143000"/>
          </a:xfrm>
        </p:spPr>
        <p:txBody>
          <a:bodyPr/>
          <a:lstStyle/>
          <a:p>
            <a:r>
              <a:rPr lang="en-US"/>
              <a:t>casm-learn: getting started</a:t>
            </a:r>
          </a:p>
        </p:txBody>
      </p:sp>
      <p:sp>
        <p:nvSpPr>
          <p:cNvPr id="6" name="Content Placeholder 2"/>
          <p:cNvSpPr>
            <a:spLocks noGrp="1"/>
          </p:cNvSpPr>
          <p:nvPr>
            <p:ph idx="1"/>
          </p:nvPr>
        </p:nvSpPr>
        <p:spPr>
          <a:xfrm>
            <a:off x="457200" y="1781109"/>
            <a:ext cx="8229600" cy="4277582"/>
          </a:xfrm>
        </p:spPr>
        <p:txBody>
          <a:bodyPr>
            <a:normAutofit/>
          </a:bodyPr>
          <a:lstStyle/>
          <a:p>
            <a:r>
              <a:rPr lang="en-US" sz="1800">
                <a:latin typeface="Menlo Regular"/>
                <a:cs typeface="Menlo Regular"/>
              </a:rPr>
              <a:t>'casm-learn --help'</a:t>
            </a:r>
          </a:p>
          <a:p>
            <a:pPr lvl="1"/>
            <a:r>
              <a:rPr lang="en-US" sz="2000">
                <a:latin typeface="Calibri"/>
                <a:cs typeface="Calibri"/>
              </a:rPr>
              <a:t>Print available options</a:t>
            </a:r>
          </a:p>
          <a:p>
            <a:r>
              <a:rPr lang="en-US" sz="1800">
                <a:latin typeface="Menlo Regular"/>
                <a:cs typeface="Menlo Regular"/>
              </a:rPr>
              <a:t>'casm-learn --desc'</a:t>
            </a:r>
          </a:p>
          <a:p>
            <a:pPr lvl="1"/>
            <a:r>
              <a:rPr lang="en-US" sz="2000">
                <a:cs typeface="Calibri"/>
              </a:rPr>
              <a:t>Print overall usage description</a:t>
            </a:r>
          </a:p>
          <a:p>
            <a:r>
              <a:rPr lang="en-US" sz="1800">
                <a:latin typeface="Menlo Regular"/>
                <a:cs typeface="Menlo Regular"/>
              </a:rPr>
              <a:t>'casm-learn --exSomething'</a:t>
            </a:r>
          </a:p>
          <a:p>
            <a:pPr lvl="1"/>
            <a:r>
              <a:rPr lang="en-US" sz="2000">
                <a:cs typeface="Calibri"/>
              </a:rPr>
              <a:t>Print example input files</a:t>
            </a:r>
          </a:p>
          <a:p>
            <a:r>
              <a:rPr lang="en-US" sz="1800">
                <a:latin typeface="Menlo Regular"/>
                <a:cs typeface="Menlo Regular"/>
              </a:rPr>
              <a:t>'casm-learn –settings-format'</a:t>
            </a:r>
          </a:p>
          <a:p>
            <a:pPr lvl="1"/>
            <a:r>
              <a:rPr lang="en-US" sz="2000">
                <a:cs typeface="Calibri"/>
              </a:rPr>
              <a:t>Print input file help</a:t>
            </a:r>
            <a:endParaRPr lang="en-US" sz="2400">
              <a:cs typeface="Calibri"/>
            </a:endParaRPr>
          </a:p>
          <a:p>
            <a:r>
              <a:rPr lang="en-US" sz="1800">
                <a:latin typeface="Menlo Regular"/>
                <a:cs typeface="Menlo Regular"/>
              </a:rPr>
              <a:t>'casm-learn –s &lt;filename&gt;'</a:t>
            </a:r>
          </a:p>
          <a:p>
            <a:pPr lvl="1"/>
            <a:r>
              <a:rPr lang="en-US" sz="2000">
                <a:cs typeface="Calibri"/>
              </a:rPr>
              <a:t>Run, using &lt;filename&gt; as the input settings file</a:t>
            </a:r>
          </a:p>
          <a:p>
            <a:pPr marL="0" indent="0">
              <a:buNone/>
            </a:pPr>
            <a:endParaRPr lang="en-US" sz="2400">
              <a:cs typeface="Calibri"/>
            </a:endParaRPr>
          </a:p>
          <a:p>
            <a:pPr marL="0" indent="0">
              <a:buNone/>
            </a:pPr>
            <a:endParaRPr lang="en-US" sz="2800">
              <a:cs typeface="Calibri"/>
            </a:endParaRPr>
          </a:p>
          <a:p>
            <a:pPr marL="0" indent="0">
              <a:buNone/>
            </a:pPr>
            <a:endParaRPr lang="en-US" sz="2800">
              <a:latin typeface="Calibri"/>
              <a:cs typeface="Calibri"/>
            </a:endParaRPr>
          </a:p>
        </p:txBody>
      </p:sp>
    </p:spTree>
    <p:extLst>
      <p:ext uri="{BB962C8B-B14F-4D97-AF65-F5344CB8AC3E}">
        <p14:creationId xmlns:p14="http://schemas.microsoft.com/office/powerpoint/2010/main" val="4785350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sz="3200"/>
              <a:t>Step 1)   Problem specification</a:t>
            </a:r>
            <a:br>
              <a:rPr lang="en-US" sz="3200"/>
            </a:br>
            <a:endParaRPr lang="en-US" sz="3200"/>
          </a:p>
        </p:txBody>
      </p:sp>
      <p:sp>
        <p:nvSpPr>
          <p:cNvPr id="3" name="Content Placeholder 2"/>
          <p:cNvSpPr>
            <a:spLocks noGrp="1"/>
          </p:cNvSpPr>
          <p:nvPr>
            <p:ph idx="1"/>
          </p:nvPr>
        </p:nvSpPr>
        <p:spPr>
          <a:xfrm>
            <a:off x="457200" y="1397321"/>
            <a:ext cx="8229600" cy="4525963"/>
          </a:xfrm>
        </p:spPr>
        <p:txBody>
          <a:bodyPr/>
          <a:lstStyle/>
          <a:p>
            <a:pPr lvl="1"/>
            <a:r>
              <a:rPr lang="en-US"/>
              <a:t>Solve X*b = y for b</a:t>
            </a:r>
          </a:p>
          <a:p>
            <a:pPr lvl="2"/>
            <a:r>
              <a:rPr lang="en-US"/>
              <a:t>X: 2d matrix of correlations</a:t>
            </a:r>
          </a:p>
          <a:p>
            <a:pPr lvl="2"/>
            <a:r>
              <a:rPr lang="en-US"/>
              <a:t>y: 1d vector of formation energies (or other property)</a:t>
            </a:r>
          </a:p>
          <a:p>
            <a:pPr lvl="2"/>
            <a:r>
              <a:rPr lang="en-US"/>
              <a:t>b: 1d vector, of fitting parameters, the effective clusters interactions (ECI)</a:t>
            </a:r>
          </a:p>
          <a:p>
            <a:pPr lvl="1"/>
            <a:r>
              <a:rPr lang="en-US"/>
              <a:t>Weighted least squares</a:t>
            </a:r>
          </a:p>
          <a:p>
            <a:pPr lvl="2"/>
            <a:r>
              <a:rPr lang="en-US"/>
              <a:t>X*b = y  </a:t>
            </a:r>
            <a:r>
              <a:rPr lang="en-US">
                <a:sym typeface="Wingdings"/>
              </a:rPr>
              <a:t>  L*X*b = L*y,</a:t>
            </a:r>
          </a:p>
          <a:p>
            <a:pPr lvl="2"/>
            <a:r>
              <a:rPr lang="en-US">
                <a:sym typeface="Wingdings"/>
              </a:rPr>
              <a:t>W = L*L</a:t>
            </a:r>
            <a:r>
              <a:rPr lang="en-US" baseline="30000">
                <a:sym typeface="Wingdings"/>
              </a:rPr>
              <a:t>T</a:t>
            </a:r>
            <a:r>
              <a:rPr lang="en-US">
                <a:sym typeface="Wingdings"/>
              </a:rPr>
              <a:t>,  W typically being a diagonal matrix where the entries along the diagonal are the weights associated with each configuration</a:t>
            </a:r>
            <a:endParaRPr lang="en-US" baseline="30000"/>
          </a:p>
        </p:txBody>
      </p:sp>
    </p:spTree>
    <p:extLst>
      <p:ext uri="{BB962C8B-B14F-4D97-AF65-F5344CB8AC3E}">
        <p14:creationId xmlns:p14="http://schemas.microsoft.com/office/powerpoint/2010/main" val="387087479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sz="3200"/>
              <a:t>Step 1)   Problem specification</a:t>
            </a:r>
            <a:br>
              <a:rPr lang="en-US" sz="3200"/>
            </a:br>
            <a:endParaRPr lang="en-US" sz="3200"/>
          </a:p>
        </p:txBody>
      </p:sp>
      <p:sp>
        <p:nvSpPr>
          <p:cNvPr id="3" name="Content Placeholder 2"/>
          <p:cNvSpPr>
            <a:spLocks noGrp="1"/>
          </p:cNvSpPr>
          <p:nvPr>
            <p:ph idx="1"/>
          </p:nvPr>
        </p:nvSpPr>
        <p:spPr>
          <a:xfrm>
            <a:off x="457200" y="1032340"/>
            <a:ext cx="8229600" cy="4525963"/>
          </a:xfrm>
        </p:spPr>
        <p:txBody>
          <a:bodyPr/>
          <a:lstStyle/>
          <a:p>
            <a:pPr lvl="1"/>
            <a:r>
              <a:rPr lang="en-US"/>
              <a:t>Cross-validation:</a:t>
            </a:r>
          </a:p>
          <a:p>
            <a:pPr lvl="2"/>
            <a:r>
              <a:rPr lang="en-US"/>
              <a:t>Seperate data into several training and testing sets</a:t>
            </a:r>
          </a:p>
          <a:p>
            <a:pPr lvl="2"/>
            <a:r>
              <a:rPr lang="en-US"/>
              <a:t>For each training set, solve X</a:t>
            </a:r>
            <a:r>
              <a:rPr lang="en-US" baseline="30000"/>
              <a:t>train</a:t>
            </a:r>
            <a:r>
              <a:rPr lang="en-US"/>
              <a:t>*b = y</a:t>
            </a:r>
            <a:r>
              <a:rPr lang="en-US" baseline="30000"/>
              <a:t>train</a:t>
            </a:r>
            <a:r>
              <a:rPr lang="en-US"/>
              <a:t> for b</a:t>
            </a:r>
          </a:p>
          <a:p>
            <a:pPr lvl="2"/>
            <a:r>
              <a:rPr lang="en-US"/>
              <a:t>Use b to predict y</a:t>
            </a:r>
            <a:r>
              <a:rPr lang="en-US" baseline="30000"/>
              <a:t>test</a:t>
            </a:r>
            <a:r>
              <a:rPr lang="en-US"/>
              <a:t> = X</a:t>
            </a:r>
            <a:r>
              <a:rPr lang="en-US" baseline="30000"/>
              <a:t>test</a:t>
            </a:r>
            <a:r>
              <a:rPr lang="en-US"/>
              <a:t>*b for the remaining data</a:t>
            </a:r>
          </a:p>
          <a:p>
            <a:pPr lvl="2"/>
            <a:r>
              <a:rPr lang="en-US"/>
              <a:t>Calculate cross-validation score, root average MSE over test sets:</a:t>
            </a:r>
          </a:p>
          <a:p>
            <a:pPr lvl="2"/>
            <a:endParaRPr lang="en-US"/>
          </a:p>
          <a:p>
            <a:pPr lvl="2"/>
            <a:endParaRPr lang="en-US"/>
          </a:p>
          <a:p>
            <a:pPr lvl="2"/>
            <a:endParaRPr lang="en-US"/>
          </a:p>
          <a:p>
            <a:pPr lvl="2"/>
            <a:endParaRPr lang="en-US"/>
          </a:p>
          <a:p>
            <a:pPr lvl="2"/>
            <a:r>
              <a:rPr lang="en-US"/>
              <a:t>'casm-learn' can optionally add an additional 'penalty', p, to prefer results with fewer terms</a:t>
            </a:r>
          </a:p>
        </p:txBody>
      </p:sp>
      <p:graphicFrame>
        <p:nvGraphicFramePr>
          <p:cNvPr id="5" name="Object 4"/>
          <p:cNvGraphicFramePr>
            <a:graphicFrameLocks noChangeAspect="1"/>
          </p:cNvGraphicFramePr>
          <p:nvPr>
            <p:extLst>
              <p:ext uri="{D42A27DB-BD31-4B8C-83A1-F6EECF244321}">
                <p14:modId xmlns:p14="http://schemas.microsoft.com/office/powerpoint/2010/main" val="319455092"/>
              </p:ext>
            </p:extLst>
          </p:nvPr>
        </p:nvGraphicFramePr>
        <p:xfrm>
          <a:off x="1565275" y="3773488"/>
          <a:ext cx="4652963" cy="1395412"/>
        </p:xfrm>
        <a:graphic>
          <a:graphicData uri="http://schemas.openxmlformats.org/presentationml/2006/ole">
            <mc:AlternateContent xmlns:mc="http://schemas.openxmlformats.org/markup-compatibility/2006">
              <mc:Choice xmlns:v="urn:schemas-microsoft-com:vml" Requires="v">
                <p:oleObj spid="_x0000_s3128" name="Equation" r:id="rId3" imgW="2374900" imgH="711200" progId="Equation.3">
                  <p:embed/>
                </p:oleObj>
              </mc:Choice>
              <mc:Fallback>
                <p:oleObj name="Equation" r:id="rId3" imgW="2374900" imgH="711200" progId="Equation.3">
                  <p:embed/>
                  <p:pic>
                    <p:nvPicPr>
                      <p:cNvPr id="0" name=""/>
                      <p:cNvPicPr/>
                      <p:nvPr/>
                    </p:nvPicPr>
                    <p:blipFill>
                      <a:blip r:embed="rId4"/>
                      <a:stretch>
                        <a:fillRect/>
                      </a:stretch>
                    </p:blipFill>
                    <p:spPr>
                      <a:xfrm>
                        <a:off x="1565275" y="3773488"/>
                        <a:ext cx="4652963" cy="1395412"/>
                      </a:xfrm>
                      <a:prstGeom prst="rect">
                        <a:avLst/>
                      </a:prstGeom>
                    </p:spPr>
                  </p:pic>
                </p:oleObj>
              </mc:Fallback>
            </mc:AlternateContent>
          </a:graphicData>
        </a:graphic>
      </p:graphicFrame>
    </p:spTree>
    <p:extLst>
      <p:ext uri="{BB962C8B-B14F-4D97-AF65-F5344CB8AC3E}">
        <p14:creationId xmlns:p14="http://schemas.microsoft.com/office/powerpoint/2010/main" val="2307850939"/>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sz="3200"/>
              <a:t>Step 1)   Problem specification</a:t>
            </a:r>
            <a:br>
              <a:rPr lang="en-US" sz="3200"/>
            </a:br>
            <a:endParaRPr lang="en-US" sz="3200"/>
          </a:p>
        </p:txBody>
      </p:sp>
      <p:sp>
        <p:nvSpPr>
          <p:cNvPr id="3" name="Content Placeholder 2"/>
          <p:cNvSpPr>
            <a:spLocks noGrp="1"/>
          </p:cNvSpPr>
          <p:nvPr>
            <p:ph idx="1"/>
          </p:nvPr>
        </p:nvSpPr>
        <p:spPr>
          <a:xfrm>
            <a:off x="457200" y="1032340"/>
            <a:ext cx="8229600" cy="4525963"/>
          </a:xfrm>
        </p:spPr>
        <p:txBody>
          <a:bodyPr/>
          <a:lstStyle/>
          <a:p>
            <a:r>
              <a:rPr lang="en-US"/>
              <a:t>Cross-validation schemes:</a:t>
            </a:r>
          </a:p>
          <a:p>
            <a:pPr lvl="1"/>
            <a:r>
              <a:rPr lang="en-US"/>
              <a:t>KFold cross validation: split data into 'k' "folds"</a:t>
            </a:r>
          </a:p>
          <a:p>
            <a:pPr lvl="2"/>
            <a:r>
              <a:rPr lang="en-US"/>
              <a:t>Train the model on k-1 folds</a:t>
            </a:r>
          </a:p>
          <a:p>
            <a:pPr lvl="2"/>
            <a:r>
              <a:rPr lang="en-US"/>
              <a:t>Test on the remaining fold</a:t>
            </a:r>
          </a:p>
          <a:p>
            <a:pPr lvl="2"/>
            <a:r>
              <a:rPr lang="en-US"/>
              <a:t>CV score = Average score over each test fold</a:t>
            </a:r>
          </a:p>
          <a:p>
            <a:pPr lvl="1"/>
            <a:r>
              <a:rPr lang="en-US"/>
              <a:t>LeaveOneOut: k = number of configurations</a:t>
            </a:r>
          </a:p>
          <a:p>
            <a:pPr lvl="1"/>
            <a:r>
              <a:rPr lang="en-US"/>
              <a:t>ShuffleSplit:</a:t>
            </a:r>
          </a:p>
          <a:p>
            <a:pPr lvl="2"/>
            <a:r>
              <a:rPr lang="en-US"/>
              <a:t>Create 'n_iter' random splits of the data, with user control of the fraction of configurations in the train/test sets</a:t>
            </a:r>
          </a:p>
          <a:p>
            <a:pPr lvl="1"/>
            <a:r>
              <a:rPr lang="en-US"/>
              <a:t>Others: </a:t>
            </a:r>
          </a:p>
          <a:p>
            <a:pPr marL="917575" lvl="1">
              <a:tabLst>
                <a:tab pos="919163" algn="l"/>
              </a:tabLst>
            </a:pPr>
            <a:r>
              <a:rPr lang="en-US" sz="1600"/>
              <a:t>http://scikit-learn.org/stable/modules/cross_validation.html#cross-validation</a:t>
            </a:r>
            <a:endParaRPr lang="en-US" sz="2000"/>
          </a:p>
          <a:p>
            <a:pPr lvl="2"/>
            <a:endParaRPr lang="en-US"/>
          </a:p>
        </p:txBody>
      </p:sp>
    </p:spTree>
    <p:extLst>
      <p:ext uri="{BB962C8B-B14F-4D97-AF65-F5344CB8AC3E}">
        <p14:creationId xmlns:p14="http://schemas.microsoft.com/office/powerpoint/2010/main" val="9308637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sz="3200"/>
              <a:t>Step 1)   Problem specification</a:t>
            </a:r>
            <a:br>
              <a:rPr lang="en-US" sz="3200"/>
            </a:br>
            <a:endParaRPr lang="en-US" sz="3200"/>
          </a:p>
        </p:txBody>
      </p:sp>
      <p:pic>
        <p:nvPicPr>
          <p:cNvPr id="5" name="Picture 4"/>
          <p:cNvPicPr>
            <a:picLocks noChangeAspect="1"/>
          </p:cNvPicPr>
          <p:nvPr/>
        </p:nvPicPr>
        <p:blipFill>
          <a:blip r:embed="rId2"/>
          <a:stretch>
            <a:fillRect/>
          </a:stretch>
        </p:blipFill>
        <p:spPr>
          <a:xfrm>
            <a:off x="457200" y="1153686"/>
            <a:ext cx="3797300" cy="5105400"/>
          </a:xfrm>
          <a:prstGeom prst="rect">
            <a:avLst/>
          </a:prstGeom>
        </p:spPr>
      </p:pic>
      <p:sp>
        <p:nvSpPr>
          <p:cNvPr id="6" name="TextBox 5"/>
          <p:cNvSpPr txBox="1"/>
          <p:nvPr/>
        </p:nvSpPr>
        <p:spPr>
          <a:xfrm>
            <a:off x="4001348" y="3948709"/>
            <a:ext cx="4685452" cy="650055"/>
          </a:xfrm>
          <a:prstGeom prst="rect">
            <a:avLst/>
          </a:prstGeom>
          <a:noFill/>
        </p:spPr>
        <p:txBody>
          <a:bodyPr wrap="square" rtlCol="0">
            <a:spAutoFit/>
          </a:bodyPr>
          <a:lstStyle/>
          <a:p>
            <a:r>
              <a:rPr lang="en-US"/>
              <a:t>scikit-learn class name and keyword arguments, as documented on scikit-learn.org</a:t>
            </a:r>
          </a:p>
        </p:txBody>
      </p:sp>
      <p:sp>
        <p:nvSpPr>
          <p:cNvPr id="7" name="TextBox 6"/>
          <p:cNvSpPr txBox="1"/>
          <p:nvPr/>
        </p:nvSpPr>
        <p:spPr>
          <a:xfrm>
            <a:off x="4896844" y="4857323"/>
            <a:ext cx="3789956" cy="923330"/>
          </a:xfrm>
          <a:prstGeom prst="rect">
            <a:avLst/>
          </a:prstGeom>
          <a:noFill/>
        </p:spPr>
        <p:txBody>
          <a:bodyPr wrap="square" rtlCol="0">
            <a:spAutoFit/>
          </a:bodyPr>
          <a:lstStyle/>
          <a:p>
            <a:r>
              <a:rPr lang="en-US"/>
              <a:t>weighting method name and keyword arguments, as documented in </a:t>
            </a:r>
          </a:p>
          <a:p>
            <a:r>
              <a:rPr lang="en-US"/>
              <a:t>'casm-learn –settings-format'</a:t>
            </a:r>
          </a:p>
        </p:txBody>
      </p:sp>
      <p:sp>
        <p:nvSpPr>
          <p:cNvPr id="8" name="TextBox 7"/>
          <p:cNvSpPr txBox="1"/>
          <p:nvPr/>
        </p:nvSpPr>
        <p:spPr>
          <a:xfrm>
            <a:off x="3884562" y="2771949"/>
            <a:ext cx="2962032" cy="1200329"/>
          </a:xfrm>
          <a:prstGeom prst="rect">
            <a:avLst/>
          </a:prstGeom>
          <a:noFill/>
        </p:spPr>
        <p:txBody>
          <a:bodyPr wrap="square" rtlCol="0">
            <a:spAutoFit/>
          </a:bodyPr>
          <a:lstStyle/>
          <a:p>
            <a:r>
              <a:rPr lang="en-US"/>
              <a:t>optional penalty per non-zero eci, as documented in</a:t>
            </a:r>
          </a:p>
          <a:p>
            <a:r>
              <a:rPr lang="en-US"/>
              <a:t>'casm-learn –settings-format'</a:t>
            </a:r>
          </a:p>
          <a:p>
            <a:endParaRPr lang="en-US"/>
          </a:p>
        </p:txBody>
      </p:sp>
      <p:sp>
        <p:nvSpPr>
          <p:cNvPr id="9" name="TextBox 8"/>
          <p:cNvSpPr txBox="1"/>
          <p:nvPr/>
        </p:nvSpPr>
        <p:spPr>
          <a:xfrm>
            <a:off x="4290096" y="2064006"/>
            <a:ext cx="4673214" cy="923330"/>
          </a:xfrm>
          <a:prstGeom prst="rect">
            <a:avLst/>
          </a:prstGeom>
          <a:noFill/>
          <a:ln>
            <a:noFill/>
          </a:ln>
        </p:spPr>
        <p:txBody>
          <a:bodyPr wrap="square" rtlCol="0">
            <a:spAutoFit/>
          </a:bodyPr>
          <a:lstStyle/>
          <a:p>
            <a:r>
              <a:rPr lang="en-US"/>
              <a:t>name of a 'casm select' output file, or "CALCULATED", or "MASTER",</a:t>
            </a:r>
          </a:p>
          <a:p>
            <a:endParaRPr lang="en-US"/>
          </a:p>
        </p:txBody>
      </p:sp>
      <p:cxnSp>
        <p:nvCxnSpPr>
          <p:cNvPr id="11" name="Straight Arrow Connector 10"/>
          <p:cNvCxnSpPr/>
          <p:nvPr/>
        </p:nvCxnSpPr>
        <p:spPr>
          <a:xfrm flipH="1">
            <a:off x="3167828" y="2306683"/>
            <a:ext cx="1086672" cy="204389"/>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p:nvPr/>
        </p:nvCxnSpPr>
        <p:spPr>
          <a:xfrm flipH="1">
            <a:off x="2776892" y="2987336"/>
            <a:ext cx="1086672" cy="102194"/>
          </a:xfrm>
          <a:prstGeom prst="straightConnector1">
            <a:avLst/>
          </a:prstGeom>
          <a:ln w="38100" cmpd="sng">
            <a:tailEnd type="arrow"/>
          </a:ln>
        </p:spPr>
        <p:style>
          <a:lnRef idx="2">
            <a:schemeClr val="accent1"/>
          </a:lnRef>
          <a:fillRef idx="0">
            <a:schemeClr val="accent1"/>
          </a:fillRef>
          <a:effectRef idx="1">
            <a:schemeClr val="accent1"/>
          </a:effectRef>
          <a:fontRef idx="minor">
            <a:schemeClr val="tx1"/>
          </a:fontRef>
        </p:style>
      </p:cxnSp>
      <p:sp>
        <p:nvSpPr>
          <p:cNvPr id="23" name="Right Brace 22"/>
          <p:cNvSpPr/>
          <p:nvPr/>
        </p:nvSpPr>
        <p:spPr>
          <a:xfrm>
            <a:off x="3065640" y="3284832"/>
            <a:ext cx="233572" cy="731243"/>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 name="Right Brace 25"/>
          <p:cNvSpPr/>
          <p:nvPr/>
        </p:nvSpPr>
        <p:spPr>
          <a:xfrm>
            <a:off x="3451612" y="4598764"/>
            <a:ext cx="233572" cy="1036548"/>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32" name="Straight Connector 31"/>
          <p:cNvCxnSpPr/>
          <p:nvPr/>
        </p:nvCxnSpPr>
        <p:spPr>
          <a:xfrm>
            <a:off x="3699782" y="5134315"/>
            <a:ext cx="1197062" cy="140876"/>
          </a:xfrm>
          <a:prstGeom prst="line">
            <a:avLst/>
          </a:prstGeom>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3299212" y="3651598"/>
            <a:ext cx="702136" cy="393675"/>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0785093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8171" y="274638"/>
            <a:ext cx="8895829" cy="1143000"/>
          </a:xfrm>
        </p:spPr>
        <p:txBody>
          <a:bodyPr>
            <a:noAutofit/>
          </a:bodyPr>
          <a:lstStyle/>
          <a:p>
            <a:pPr algn="l"/>
            <a:r>
              <a:rPr lang="en-US" sz="3200"/>
              <a:t>Step 2)   Estimator and Feature Selection Methods</a:t>
            </a:r>
            <a:br>
              <a:rPr lang="en-US" sz="3200"/>
            </a:br>
            <a:endParaRPr lang="en-US" sz="3200"/>
          </a:p>
        </p:txBody>
      </p:sp>
      <p:sp>
        <p:nvSpPr>
          <p:cNvPr id="3" name="Content Placeholder 2"/>
          <p:cNvSpPr>
            <a:spLocks noGrp="1"/>
          </p:cNvSpPr>
          <p:nvPr>
            <p:ph idx="1"/>
          </p:nvPr>
        </p:nvSpPr>
        <p:spPr>
          <a:xfrm>
            <a:off x="457200" y="1032340"/>
            <a:ext cx="8229600" cy="4525963"/>
          </a:xfrm>
        </p:spPr>
        <p:txBody>
          <a:bodyPr>
            <a:noAutofit/>
          </a:bodyPr>
          <a:lstStyle/>
          <a:p>
            <a:r>
              <a:rPr lang="en-US" sz="2800"/>
              <a:t>Estimator:</a:t>
            </a:r>
          </a:p>
          <a:p>
            <a:pPr lvl="1"/>
            <a:r>
              <a:rPr lang="en-US" sz="2400"/>
              <a:t>determines how to solve for b, given X and y</a:t>
            </a:r>
          </a:p>
          <a:p>
            <a:pPr lvl="1"/>
            <a:r>
              <a:rPr lang="en-US" sz="2400"/>
              <a:t>Examples: LinearRegression, Lasso, Ridge</a:t>
            </a:r>
          </a:p>
          <a:p>
            <a:pPr lvl="1"/>
            <a:r>
              <a:rPr lang="en-US" sz="2400"/>
              <a:t>http://scikit-learn.org/stable/modules/linear_model.html</a:t>
            </a:r>
          </a:p>
          <a:p>
            <a:r>
              <a:rPr lang="en-US" sz="2800"/>
              <a:t>Feature Selection:</a:t>
            </a:r>
          </a:p>
          <a:p>
            <a:pPr lvl="1"/>
            <a:r>
              <a:rPr lang="en-US" sz="2400"/>
              <a:t>Determines which features (basis functions) to include in the model (which subset of b</a:t>
            </a:r>
            <a:r>
              <a:rPr lang="en-US" sz="2400" baseline="-25000"/>
              <a:t>i</a:t>
            </a:r>
            <a:r>
              <a:rPr lang="en-US" sz="2400"/>
              <a:t> are non-zero)</a:t>
            </a:r>
          </a:p>
          <a:p>
            <a:pPr lvl="1"/>
            <a:r>
              <a:rPr lang="en-US" sz="2400"/>
              <a:t>Examples: GeneticAlgorithm, RFE (recursive feature elimination), SelectFromModel (used with Lasso, for example)</a:t>
            </a:r>
          </a:p>
          <a:p>
            <a:pPr lvl="1"/>
            <a:r>
              <a:rPr lang="en-US" sz="2400"/>
              <a:t>http://scikit-learn.org/stable/modules/feature_selection.html</a:t>
            </a:r>
          </a:p>
          <a:p>
            <a:endParaRPr lang="en-US" sz="2800"/>
          </a:p>
          <a:p>
            <a:pPr lvl="2"/>
            <a:endParaRPr lang="en-US" sz="2000"/>
          </a:p>
        </p:txBody>
      </p:sp>
    </p:spTree>
    <p:extLst>
      <p:ext uri="{BB962C8B-B14F-4D97-AF65-F5344CB8AC3E}">
        <p14:creationId xmlns:p14="http://schemas.microsoft.com/office/powerpoint/2010/main" val="424744056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8171" y="274638"/>
            <a:ext cx="8895829" cy="1143000"/>
          </a:xfrm>
        </p:spPr>
        <p:txBody>
          <a:bodyPr>
            <a:noAutofit/>
          </a:bodyPr>
          <a:lstStyle/>
          <a:p>
            <a:pPr algn="l"/>
            <a:r>
              <a:rPr lang="en-US" sz="3200"/>
              <a:t>Step 2)   Estimator and Feature Selection Methods</a:t>
            </a:r>
            <a:br>
              <a:rPr lang="en-US" sz="3200"/>
            </a:br>
            <a:endParaRPr lang="en-US" sz="3200"/>
          </a:p>
        </p:txBody>
      </p:sp>
      <p:pic>
        <p:nvPicPr>
          <p:cNvPr id="5" name="Picture 4"/>
          <p:cNvPicPr>
            <a:picLocks noChangeAspect="1"/>
          </p:cNvPicPr>
          <p:nvPr/>
        </p:nvPicPr>
        <p:blipFill>
          <a:blip r:embed="rId2"/>
          <a:stretch>
            <a:fillRect/>
          </a:stretch>
        </p:blipFill>
        <p:spPr>
          <a:xfrm>
            <a:off x="393464" y="1123892"/>
            <a:ext cx="3848100" cy="4902200"/>
          </a:xfrm>
          <a:prstGeom prst="rect">
            <a:avLst/>
          </a:prstGeom>
        </p:spPr>
      </p:pic>
      <p:sp>
        <p:nvSpPr>
          <p:cNvPr id="6" name="TextBox 5"/>
          <p:cNvSpPr txBox="1"/>
          <p:nvPr/>
        </p:nvSpPr>
        <p:spPr>
          <a:xfrm>
            <a:off x="4483094" y="1539834"/>
            <a:ext cx="4685452" cy="650055"/>
          </a:xfrm>
          <a:prstGeom prst="rect">
            <a:avLst/>
          </a:prstGeom>
          <a:noFill/>
        </p:spPr>
        <p:txBody>
          <a:bodyPr wrap="square" rtlCol="0">
            <a:spAutoFit/>
          </a:bodyPr>
          <a:lstStyle/>
          <a:p>
            <a:r>
              <a:rPr lang="en-US"/>
              <a:t>scikit-learn class name and keyword arguments, as documented on scikit-learn.org</a:t>
            </a:r>
          </a:p>
        </p:txBody>
      </p:sp>
      <p:sp>
        <p:nvSpPr>
          <p:cNvPr id="7" name="Right Brace 6"/>
          <p:cNvSpPr/>
          <p:nvPr/>
        </p:nvSpPr>
        <p:spPr>
          <a:xfrm>
            <a:off x="3678768" y="1094946"/>
            <a:ext cx="233572" cy="512254"/>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8" name="Straight Connector 7"/>
          <p:cNvCxnSpPr>
            <a:stCxn id="7" idx="1"/>
          </p:cNvCxnSpPr>
          <p:nvPr/>
        </p:nvCxnSpPr>
        <p:spPr>
          <a:xfrm>
            <a:off x="3912340" y="1351073"/>
            <a:ext cx="702136" cy="285325"/>
          </a:xfrm>
          <a:prstGeom prst="line">
            <a:avLst/>
          </a:prstGeom>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4716664" y="3131150"/>
            <a:ext cx="3998511" cy="1477328"/>
          </a:xfrm>
          <a:prstGeom prst="rect">
            <a:avLst/>
          </a:prstGeom>
          <a:noFill/>
        </p:spPr>
        <p:txBody>
          <a:bodyPr wrap="square" rtlCol="0">
            <a:spAutoFit/>
          </a:bodyPr>
          <a:lstStyle/>
          <a:p>
            <a:r>
              <a:rPr lang="en-US"/>
              <a:t>scikit-learn class name or casm.learn.evolve class name and keyword arguments, as documented on scikit-learn.org and in 'casm-learn –settings-format'</a:t>
            </a:r>
          </a:p>
        </p:txBody>
      </p:sp>
      <p:sp>
        <p:nvSpPr>
          <p:cNvPr id="12" name="Right Brace 11"/>
          <p:cNvSpPr/>
          <p:nvPr/>
        </p:nvSpPr>
        <p:spPr>
          <a:xfrm>
            <a:off x="3678768" y="1824906"/>
            <a:ext cx="233572" cy="3912601"/>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3" name="Straight Connector 12"/>
          <p:cNvCxnSpPr/>
          <p:nvPr/>
        </p:nvCxnSpPr>
        <p:spPr>
          <a:xfrm flipV="1">
            <a:off x="3912340" y="3416226"/>
            <a:ext cx="702136" cy="337566"/>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5527368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72"/>
            <a:ext cx="8229600" cy="635031"/>
          </a:xfrm>
        </p:spPr>
        <p:txBody>
          <a:bodyPr>
            <a:normAutofit fontScale="90000"/>
          </a:bodyPr>
          <a:lstStyle/>
          <a:p>
            <a:r>
              <a:rPr lang="en-US" dirty="0" smtClean="0"/>
              <a:t>CASM Tutorial Outline</a:t>
            </a:r>
            <a:endParaRPr lang="en-US" dirty="0"/>
          </a:p>
        </p:txBody>
      </p:sp>
      <p:sp>
        <p:nvSpPr>
          <p:cNvPr id="3" name="Content Placeholder 2"/>
          <p:cNvSpPr>
            <a:spLocks noGrp="1"/>
          </p:cNvSpPr>
          <p:nvPr>
            <p:ph idx="4294967295"/>
          </p:nvPr>
        </p:nvSpPr>
        <p:spPr>
          <a:xfrm>
            <a:off x="606777" y="649804"/>
            <a:ext cx="8229600" cy="6081196"/>
          </a:xfrm>
        </p:spPr>
        <p:txBody>
          <a:bodyPr>
            <a:normAutofit fontScale="92500" lnSpcReduction="20000"/>
          </a:bodyPr>
          <a:lstStyle/>
          <a:p>
            <a:pPr marL="0" indent="0">
              <a:buNone/>
            </a:pPr>
            <a:r>
              <a:rPr lang="en-US" sz="2800" dirty="0"/>
              <a:t>Yesterday (with John Thomas):</a:t>
            </a:r>
          </a:p>
          <a:p>
            <a:r>
              <a:rPr lang="en-US" sz="2800" dirty="0" smtClean="0"/>
              <a:t>Crystal </a:t>
            </a:r>
            <a:r>
              <a:rPr lang="en-US" sz="2800" dirty="0"/>
              <a:t>structure identification &amp; </a:t>
            </a:r>
            <a:r>
              <a:rPr lang="en-US" sz="2800" dirty="0" smtClean="0"/>
              <a:t>specification</a:t>
            </a:r>
          </a:p>
          <a:p>
            <a:r>
              <a:rPr lang="en-US" sz="2800" dirty="0" smtClean="0"/>
              <a:t>Symmetry analysis</a:t>
            </a:r>
          </a:p>
          <a:p>
            <a:r>
              <a:rPr lang="en-US" sz="2800" dirty="0" smtClean="0"/>
              <a:t>Using CASM to manage data</a:t>
            </a:r>
            <a:endParaRPr lang="en-US" sz="2800" dirty="0"/>
          </a:p>
          <a:p>
            <a:pPr lvl="1"/>
            <a:r>
              <a:rPr lang="en-US" sz="2400" dirty="0" smtClean="0"/>
              <a:t>Configuration selections and query syntax</a:t>
            </a:r>
            <a:endParaRPr lang="en-US" sz="2400" dirty="0"/>
          </a:p>
          <a:p>
            <a:pPr lvl="1"/>
            <a:r>
              <a:rPr lang="en-US" sz="2400" dirty="0" smtClean="0"/>
              <a:t>Maintaining sanity with cluster expansion profiles </a:t>
            </a:r>
          </a:p>
          <a:p>
            <a:r>
              <a:rPr lang="en-US" sz="2800" dirty="0" smtClean="0"/>
              <a:t>Cluster expansion basics</a:t>
            </a:r>
            <a:endParaRPr lang="en-US" sz="2800" dirty="0"/>
          </a:p>
          <a:p>
            <a:pPr lvl="1"/>
            <a:r>
              <a:rPr lang="en-US" sz="2400" dirty="0"/>
              <a:t>Configuration enumeration</a:t>
            </a:r>
          </a:p>
          <a:p>
            <a:pPr lvl="1"/>
            <a:r>
              <a:rPr lang="en-US" sz="2400" dirty="0"/>
              <a:t>Cluster </a:t>
            </a:r>
            <a:r>
              <a:rPr lang="en-US" sz="2400" dirty="0" smtClean="0"/>
              <a:t>expansion basis sets </a:t>
            </a:r>
            <a:r>
              <a:rPr lang="en-US" sz="2400" dirty="0"/>
              <a:t>&amp; correlation </a:t>
            </a:r>
            <a:r>
              <a:rPr lang="en-US" sz="2400" dirty="0" smtClean="0"/>
              <a:t>evaluation</a:t>
            </a:r>
            <a:endParaRPr lang="en-US" sz="2400" dirty="0"/>
          </a:p>
          <a:p>
            <a:pPr marL="0" indent="0">
              <a:buNone/>
            </a:pPr>
            <a:r>
              <a:rPr lang="en-US" sz="2800" dirty="0" smtClean="0"/>
              <a:t/>
            </a:r>
            <a:br>
              <a:rPr lang="en-US" sz="2800" dirty="0" smtClean="0"/>
            </a:br>
            <a:r>
              <a:rPr lang="en-US" sz="2800" dirty="0" smtClean="0"/>
              <a:t>Today:</a:t>
            </a:r>
          </a:p>
          <a:p>
            <a:r>
              <a:rPr lang="en-US" sz="2800" dirty="0" smtClean="0"/>
              <a:t>Parameterizing cluster expansions</a:t>
            </a:r>
          </a:p>
          <a:p>
            <a:r>
              <a:rPr lang="en-US" sz="2800" dirty="0" smtClean="0"/>
              <a:t>Predicting thermodynamic properties with grand canonical Monte Carlo</a:t>
            </a:r>
          </a:p>
          <a:p>
            <a:r>
              <a:rPr lang="en-US" sz="2800" dirty="0" smtClean="0"/>
              <a:t>Free energy integration and phase diagram construction</a:t>
            </a:r>
            <a:endParaRPr lang="en-US" sz="2400" dirty="0"/>
          </a:p>
        </p:txBody>
      </p:sp>
    </p:spTree>
    <p:extLst>
      <p:ext uri="{BB962C8B-B14F-4D97-AF65-F5344CB8AC3E}">
        <p14:creationId xmlns:p14="http://schemas.microsoft.com/office/powerpoint/2010/main" val="421171672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8171" y="274638"/>
            <a:ext cx="8895829" cy="1143000"/>
          </a:xfrm>
        </p:spPr>
        <p:txBody>
          <a:bodyPr>
            <a:noAutofit/>
          </a:bodyPr>
          <a:lstStyle/>
          <a:p>
            <a:pPr algn="l"/>
            <a:r>
              <a:rPr lang="en-US" sz="3200"/>
              <a:t>Step 2)   Estimator and Feature Selection Methods</a:t>
            </a:r>
            <a:br>
              <a:rPr lang="en-US" sz="3200"/>
            </a:br>
            <a:endParaRPr lang="en-US" sz="3200"/>
          </a:p>
        </p:txBody>
      </p:sp>
      <p:sp>
        <p:nvSpPr>
          <p:cNvPr id="3" name="Content Placeholder 2"/>
          <p:cNvSpPr>
            <a:spLocks noGrp="1"/>
          </p:cNvSpPr>
          <p:nvPr>
            <p:ph idx="1"/>
          </p:nvPr>
        </p:nvSpPr>
        <p:spPr>
          <a:xfrm>
            <a:off x="457200" y="1032340"/>
            <a:ext cx="8229600" cy="1887511"/>
          </a:xfrm>
        </p:spPr>
        <p:txBody>
          <a:bodyPr>
            <a:noAutofit/>
          </a:bodyPr>
          <a:lstStyle/>
          <a:p>
            <a:r>
              <a:rPr lang="en-US" sz="2800"/>
              <a:t>Run 'casm-learn': 'casm-learn -s fit_1.json'</a:t>
            </a:r>
          </a:p>
          <a:p>
            <a:pPr lvl="1"/>
            <a:r>
              <a:rPr lang="en-US" sz="2400"/>
              <a:t>First time: stores problem specs in 'fit_1_specs.pkl'</a:t>
            </a:r>
          </a:p>
          <a:p>
            <a:pPr lvl="1"/>
            <a:r>
              <a:rPr lang="en-US" sz="2400"/>
              <a:t>First time, and subsequent times: Runs and stores results in 'fit_1_halloffame.pkl'</a:t>
            </a:r>
          </a:p>
          <a:p>
            <a:r>
              <a:rPr lang="en-US" sz="2800"/>
              <a:t>For a single problem specification, you may run repeatedly with the same or different estimator and feature selection methods</a:t>
            </a:r>
          </a:p>
          <a:p>
            <a:pPr lvl="1"/>
            <a:r>
              <a:rPr lang="en-US" sz="2400"/>
              <a:t>Individual results with best CV scores stored in hall of fame</a:t>
            </a:r>
          </a:p>
          <a:p>
            <a:r>
              <a:rPr lang="en-US" sz="2800"/>
              <a:t>View results: 'casm-learn -s fit_1.json </a:t>
            </a:r>
            <a:r>
              <a:rPr lang="uk-UA" sz="2800"/>
              <a:t>--</a:t>
            </a:r>
            <a:r>
              <a:rPr lang="en-US" sz="2800"/>
              <a:t>hall'</a:t>
            </a:r>
          </a:p>
          <a:p>
            <a:pPr lvl="1"/>
            <a:r>
              <a:rPr lang="en-US" sz="2400"/>
              <a:t>'--format type', with type=details, json, csv</a:t>
            </a:r>
          </a:p>
          <a:p>
            <a:pPr lvl="1"/>
            <a:r>
              <a:rPr lang="en-US" sz="2400"/>
              <a:t>'</a:t>
            </a:r>
            <a:r>
              <a:rPr lang="uk-UA" sz="2400"/>
              <a:t>--</a:t>
            </a:r>
            <a:r>
              <a:rPr lang="en-US" sz="2400"/>
              <a:t>indiv 0 1 ...', to only print particular individuals in the hall of fame</a:t>
            </a:r>
          </a:p>
          <a:p>
            <a:pPr lvl="1"/>
            <a:endParaRPr lang="en-US" sz="2400"/>
          </a:p>
          <a:p>
            <a:pPr lvl="2"/>
            <a:endParaRPr lang="en-US" sz="2000"/>
          </a:p>
        </p:txBody>
      </p:sp>
    </p:spTree>
    <p:extLst>
      <p:ext uri="{BB962C8B-B14F-4D97-AF65-F5344CB8AC3E}">
        <p14:creationId xmlns:p14="http://schemas.microsoft.com/office/powerpoint/2010/main" val="117715130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8171" y="274637"/>
            <a:ext cx="8895829" cy="1039295"/>
          </a:xfrm>
        </p:spPr>
        <p:txBody>
          <a:bodyPr>
            <a:noAutofit/>
          </a:bodyPr>
          <a:lstStyle/>
          <a:p>
            <a:pPr algn="l"/>
            <a:r>
              <a:rPr lang="en-US" sz="3200"/>
              <a:t>Step 3 / 4)   Analyze Results, Run Monte Carlo</a:t>
            </a:r>
            <a:br>
              <a:rPr lang="en-US" sz="3200"/>
            </a:br>
            <a:endParaRPr lang="en-US" sz="3200"/>
          </a:p>
        </p:txBody>
      </p:sp>
      <p:sp>
        <p:nvSpPr>
          <p:cNvPr id="3" name="Content Placeholder 2"/>
          <p:cNvSpPr>
            <a:spLocks noGrp="1"/>
          </p:cNvSpPr>
          <p:nvPr>
            <p:ph idx="1"/>
          </p:nvPr>
        </p:nvSpPr>
        <p:spPr>
          <a:xfrm>
            <a:off x="457200" y="1032340"/>
            <a:ext cx="8229600" cy="1887511"/>
          </a:xfrm>
        </p:spPr>
        <p:txBody>
          <a:bodyPr>
            <a:noAutofit/>
          </a:bodyPr>
          <a:lstStyle/>
          <a:p>
            <a:r>
              <a:rPr lang="en-US" sz="2400"/>
              <a:t>'casm-learn -s fit_1.json --checkhull'</a:t>
            </a:r>
          </a:p>
          <a:p>
            <a:pPr lvl="1"/>
            <a:r>
              <a:rPr lang="en-US" sz="2000"/>
              <a:t>Check if predicted ground state configurations agree with the DFT calculated ground state configurations</a:t>
            </a:r>
          </a:p>
          <a:p>
            <a:pPr lvl="1"/>
            <a:r>
              <a:rPr lang="en-US" sz="2000"/>
              <a:t>Print configuration selection files with configurations that you may want to calculate</a:t>
            </a:r>
          </a:p>
          <a:p>
            <a:r>
              <a:rPr lang="en-US" sz="2400"/>
              <a:t>Compare results from different problem specs</a:t>
            </a:r>
          </a:p>
          <a:p>
            <a:pPr lvl="1"/>
            <a:r>
              <a:rPr lang="en-US" sz="2000"/>
              <a:t>add more calculated configurations</a:t>
            </a:r>
          </a:p>
          <a:p>
            <a:pPr lvl="1"/>
            <a:r>
              <a:rPr lang="en-US" sz="2000"/>
              <a:t>select different training configurations</a:t>
            </a:r>
          </a:p>
          <a:p>
            <a:pPr lvl="1"/>
            <a:r>
              <a:rPr lang="en-US" sz="2000"/>
              <a:t>different weighting schemes</a:t>
            </a:r>
          </a:p>
          <a:p>
            <a:pPr lvl="1"/>
            <a:r>
              <a:rPr lang="en-US" sz="2000"/>
              <a:t>different CV schemes</a:t>
            </a:r>
          </a:p>
          <a:p>
            <a:r>
              <a:rPr lang="en-US" sz="2400"/>
              <a:t>Compare Monte Carlo results</a:t>
            </a:r>
          </a:p>
          <a:p>
            <a:pPr lvl="1"/>
            <a:r>
              <a:rPr lang="en-US" sz="2000"/>
              <a:t>'casm-learn –s fit.json –select 0' to write 'eci.json' file with ECI to use to evaluate the cluster expansion</a:t>
            </a:r>
          </a:p>
          <a:p>
            <a:pPr lvl="1"/>
            <a:r>
              <a:rPr lang="en-US" sz="2000"/>
              <a:t>Run Monte Carlo calculations and check phase stability predictions</a:t>
            </a:r>
          </a:p>
          <a:p>
            <a:pPr lvl="1"/>
            <a:endParaRPr lang="en-US" sz="2400"/>
          </a:p>
          <a:p>
            <a:pPr lvl="2"/>
            <a:endParaRPr lang="en-US" sz="1800"/>
          </a:p>
        </p:txBody>
      </p:sp>
    </p:spTree>
    <p:extLst>
      <p:ext uri="{BB962C8B-B14F-4D97-AF65-F5344CB8AC3E}">
        <p14:creationId xmlns:p14="http://schemas.microsoft.com/office/powerpoint/2010/main" val="164351399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The 'basis.json'/'eci.json' file</a:t>
            </a:r>
          </a:p>
        </p:txBody>
      </p:sp>
      <p:pic>
        <p:nvPicPr>
          <p:cNvPr id="5" name="Picture 4"/>
          <p:cNvPicPr>
            <a:picLocks noChangeAspect="1"/>
          </p:cNvPicPr>
          <p:nvPr/>
        </p:nvPicPr>
        <p:blipFill>
          <a:blip r:embed="rId2"/>
          <a:stretch>
            <a:fillRect/>
          </a:stretch>
        </p:blipFill>
        <p:spPr>
          <a:xfrm>
            <a:off x="3275340" y="1256476"/>
            <a:ext cx="5295900" cy="5308600"/>
          </a:xfrm>
          <a:prstGeom prst="rect">
            <a:avLst/>
          </a:prstGeom>
        </p:spPr>
      </p:pic>
      <p:sp>
        <p:nvSpPr>
          <p:cNvPr id="6" name="TextBox 5"/>
          <p:cNvSpPr txBox="1"/>
          <p:nvPr/>
        </p:nvSpPr>
        <p:spPr>
          <a:xfrm>
            <a:off x="116787" y="1797219"/>
            <a:ext cx="3158554" cy="3693319"/>
          </a:xfrm>
          <a:prstGeom prst="rect">
            <a:avLst/>
          </a:prstGeom>
          <a:noFill/>
        </p:spPr>
        <p:txBody>
          <a:bodyPr wrap="square" rtlCol="0">
            <a:spAutoFit/>
          </a:bodyPr>
          <a:lstStyle/>
          <a:p>
            <a:pPr marL="285750" indent="-285750">
              <a:buFont typeface="Arial"/>
              <a:buChar char="•"/>
            </a:pPr>
            <a:r>
              <a:rPr lang="en-US"/>
              <a:t>Contains descriptions of the site basis functions (not shown) and cluster basis functions</a:t>
            </a:r>
          </a:p>
          <a:p>
            <a:pPr marL="285750" indent="-285750">
              <a:buFont typeface="Arial"/>
              <a:buChar char="•"/>
            </a:pPr>
            <a:endParaRPr lang="en-US"/>
          </a:p>
          <a:p>
            <a:pPr marL="285750" indent="-285750">
              <a:buFont typeface="Arial"/>
              <a:buChar char="•"/>
            </a:pPr>
            <a:r>
              <a:rPr lang="en-US"/>
              <a:t>The 'basis.json' file is generated when using 'casm bset –update'</a:t>
            </a:r>
          </a:p>
          <a:p>
            <a:pPr marL="285750" indent="-285750">
              <a:buFont typeface="Arial"/>
              <a:buChar char="•"/>
            </a:pPr>
            <a:endParaRPr lang="en-US"/>
          </a:p>
          <a:p>
            <a:pPr marL="285750" indent="-285750">
              <a:buFont typeface="Arial"/>
              <a:buChar char="•"/>
            </a:pPr>
            <a:r>
              <a:rPr lang="en-US"/>
              <a:t>The 'eci.json' file is a copy of the 'basis.json' file with "eci": value added to cluster functions with non-zero eci.</a:t>
            </a:r>
          </a:p>
        </p:txBody>
      </p:sp>
    </p:spTree>
    <p:extLst>
      <p:ext uri="{BB962C8B-B14F-4D97-AF65-F5344CB8AC3E}">
        <p14:creationId xmlns:p14="http://schemas.microsoft.com/office/powerpoint/2010/main" val="973172615"/>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4"/>
          <p:cNvSpPr>
            <a:spLocks noChangeArrowheads="1"/>
          </p:cNvSpPr>
          <p:nvPr/>
        </p:nvSpPr>
        <p:spPr bwMode="auto">
          <a:xfrm>
            <a:off x="1536700" y="1003300"/>
            <a:ext cx="6070600" cy="1181100"/>
          </a:xfrm>
          <a:prstGeom prst="rect">
            <a:avLst/>
          </a:prstGeom>
          <a:solidFill>
            <a:schemeClr val="bg1"/>
          </a:solidFill>
          <a:ln w="28575">
            <a:solidFill>
              <a:schemeClr val="tx1"/>
            </a:solidFill>
            <a:miter lim="800000"/>
            <a:headEnd/>
            <a:tailEnd/>
          </a:ln>
        </p:spPr>
        <p:txBody>
          <a:bodyPr wrap="none" anchor="ctr"/>
          <a:lstStyle/>
          <a:p>
            <a:pPr algn="ctr" defTabSz="914400" eaLnBrk="0" fontAlgn="base" hangingPunct="0">
              <a:spcBef>
                <a:spcPct val="0"/>
              </a:spcBef>
              <a:spcAft>
                <a:spcPct val="0"/>
              </a:spcAft>
            </a:pPr>
            <a:r>
              <a:rPr lang="en-US" altLang="ko-KR" sz="2400">
                <a:solidFill>
                  <a:srgbClr val="000000"/>
                </a:solidFill>
                <a:latin typeface="Times" charset="0"/>
                <a:ea typeface="굴림" charset="0"/>
                <a:cs typeface="굴림" charset="0"/>
              </a:rPr>
              <a:t>First-principles energies of a “few” excitations</a:t>
            </a:r>
          </a:p>
          <a:p>
            <a:pPr algn="ctr" defTabSz="914400" eaLnBrk="0" fontAlgn="base" hangingPunct="0">
              <a:spcBef>
                <a:spcPct val="0"/>
              </a:spcBef>
              <a:spcAft>
                <a:spcPct val="0"/>
              </a:spcAft>
            </a:pPr>
            <a:endParaRPr lang="en-US" altLang="ko-KR" sz="2800">
              <a:solidFill>
                <a:srgbClr val="FF3300"/>
              </a:solidFill>
              <a:latin typeface="Times" charset="0"/>
              <a:ea typeface="굴림" charset="0"/>
              <a:cs typeface="굴림" charset="0"/>
            </a:endParaRPr>
          </a:p>
        </p:txBody>
      </p:sp>
      <p:sp>
        <p:nvSpPr>
          <p:cNvPr id="66562" name="Rectangle 5"/>
          <p:cNvSpPr>
            <a:spLocks noChangeArrowheads="1"/>
          </p:cNvSpPr>
          <p:nvPr/>
        </p:nvSpPr>
        <p:spPr bwMode="auto">
          <a:xfrm>
            <a:off x="2438400" y="2717800"/>
            <a:ext cx="4343400" cy="1066800"/>
          </a:xfrm>
          <a:prstGeom prst="rect">
            <a:avLst/>
          </a:prstGeom>
          <a:solidFill>
            <a:schemeClr val="bg1"/>
          </a:solidFill>
          <a:ln w="28575">
            <a:solidFill>
              <a:schemeClr val="tx1"/>
            </a:solidFill>
            <a:miter lim="800000"/>
            <a:headEnd/>
            <a:tailEnd/>
          </a:ln>
        </p:spPr>
        <p:txBody>
          <a:bodyPr wrap="none" anchor="ctr"/>
          <a:lstStyle/>
          <a:p>
            <a:pPr algn="ctr" defTabSz="914400" eaLnBrk="0" fontAlgn="base" hangingPunct="0">
              <a:spcBef>
                <a:spcPct val="0"/>
              </a:spcBef>
              <a:spcAft>
                <a:spcPct val="0"/>
              </a:spcAft>
            </a:pPr>
            <a:r>
              <a:rPr lang="en-US" altLang="ko-KR" sz="2400">
                <a:solidFill>
                  <a:srgbClr val="000000"/>
                </a:solidFill>
                <a:latin typeface="Times" charset="0"/>
                <a:ea typeface="굴림" charset="0"/>
                <a:cs typeface="굴림" charset="0"/>
              </a:rPr>
              <a:t>Lattice Model Hamiltonian</a:t>
            </a:r>
          </a:p>
          <a:p>
            <a:pPr algn="ctr" defTabSz="914400" eaLnBrk="0" fontAlgn="base" hangingPunct="0">
              <a:spcBef>
                <a:spcPct val="0"/>
              </a:spcBef>
              <a:spcAft>
                <a:spcPct val="0"/>
              </a:spcAft>
            </a:pPr>
            <a:endParaRPr lang="en-US" altLang="ko-KR" sz="2400">
              <a:solidFill>
                <a:srgbClr val="000000"/>
              </a:solidFill>
              <a:latin typeface="Times" charset="0"/>
              <a:ea typeface="굴림" charset="0"/>
              <a:cs typeface="굴림" charset="0"/>
            </a:endParaRPr>
          </a:p>
        </p:txBody>
      </p:sp>
      <p:sp>
        <p:nvSpPr>
          <p:cNvPr id="66563" name="Rectangle 6"/>
          <p:cNvSpPr>
            <a:spLocks noChangeArrowheads="1"/>
          </p:cNvSpPr>
          <p:nvPr/>
        </p:nvSpPr>
        <p:spPr bwMode="auto">
          <a:xfrm>
            <a:off x="3352800" y="4318000"/>
            <a:ext cx="2514600" cy="1143000"/>
          </a:xfrm>
          <a:prstGeom prst="rect">
            <a:avLst/>
          </a:prstGeom>
          <a:solidFill>
            <a:schemeClr val="bg1"/>
          </a:solidFill>
          <a:ln w="28575">
            <a:solidFill>
              <a:schemeClr val="tx1"/>
            </a:solidFill>
            <a:miter lim="800000"/>
            <a:headEnd/>
            <a:tailEnd/>
          </a:ln>
        </p:spPr>
        <p:txBody>
          <a:bodyPr wrap="none" anchor="ctr"/>
          <a:lstStyle/>
          <a:p>
            <a:pPr algn="ctr" defTabSz="914400" eaLnBrk="0" fontAlgn="base" hangingPunct="0">
              <a:spcBef>
                <a:spcPct val="0"/>
              </a:spcBef>
              <a:spcAft>
                <a:spcPct val="0"/>
              </a:spcAft>
            </a:pPr>
            <a:r>
              <a:rPr lang="en-US" altLang="ko-KR" sz="2400">
                <a:solidFill>
                  <a:srgbClr val="000000"/>
                </a:solidFill>
                <a:latin typeface="Times" charset="0"/>
                <a:ea typeface="굴림" charset="0"/>
                <a:cs typeface="굴림" charset="0"/>
              </a:rPr>
              <a:t>Monte Carlo</a:t>
            </a:r>
          </a:p>
          <a:p>
            <a:pPr algn="ctr" defTabSz="914400" eaLnBrk="0" fontAlgn="base" hangingPunct="0">
              <a:spcBef>
                <a:spcPct val="0"/>
              </a:spcBef>
              <a:spcAft>
                <a:spcPct val="0"/>
              </a:spcAft>
            </a:pPr>
            <a:endParaRPr lang="en-US" altLang="ko-KR" sz="2400">
              <a:solidFill>
                <a:srgbClr val="000000"/>
              </a:solidFill>
              <a:latin typeface="Times" charset="0"/>
              <a:ea typeface="굴림" charset="0"/>
              <a:cs typeface="굴림" charset="0"/>
            </a:endParaRPr>
          </a:p>
          <a:p>
            <a:pPr algn="ctr" defTabSz="914400" eaLnBrk="0" fontAlgn="base" hangingPunct="0">
              <a:spcBef>
                <a:spcPct val="0"/>
              </a:spcBef>
              <a:spcAft>
                <a:spcPct val="0"/>
              </a:spcAft>
            </a:pPr>
            <a:endParaRPr lang="en-US" altLang="ko-KR" sz="2800">
              <a:solidFill>
                <a:srgbClr val="FF3300"/>
              </a:solidFill>
              <a:latin typeface="Times" charset="0"/>
              <a:ea typeface="굴림" charset="0"/>
              <a:cs typeface="굴림" charset="0"/>
            </a:endParaRPr>
          </a:p>
        </p:txBody>
      </p:sp>
      <p:sp>
        <p:nvSpPr>
          <p:cNvPr id="66564" name="Line 7"/>
          <p:cNvSpPr>
            <a:spLocks noChangeShapeType="1"/>
          </p:cNvSpPr>
          <p:nvPr/>
        </p:nvSpPr>
        <p:spPr bwMode="auto">
          <a:xfrm>
            <a:off x="4572000" y="2184400"/>
            <a:ext cx="0" cy="457200"/>
          </a:xfrm>
          <a:prstGeom prst="line">
            <a:avLst/>
          </a:prstGeom>
          <a:noFill/>
          <a:ln w="762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en-US" sz="2400">
              <a:solidFill>
                <a:srgbClr val="000000"/>
              </a:solidFill>
              <a:latin typeface="Times" charset="0"/>
              <a:ea typeface="ＭＳ Ｐゴシック" charset="0"/>
              <a:cs typeface="ＭＳ Ｐゴシック" charset="0"/>
            </a:endParaRPr>
          </a:p>
        </p:txBody>
      </p:sp>
      <p:sp>
        <p:nvSpPr>
          <p:cNvPr id="66565" name="Line 8"/>
          <p:cNvSpPr>
            <a:spLocks noChangeShapeType="1"/>
          </p:cNvSpPr>
          <p:nvPr/>
        </p:nvSpPr>
        <p:spPr bwMode="auto">
          <a:xfrm>
            <a:off x="4572000" y="3784600"/>
            <a:ext cx="0" cy="457200"/>
          </a:xfrm>
          <a:prstGeom prst="line">
            <a:avLst/>
          </a:prstGeom>
          <a:noFill/>
          <a:ln w="762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en-US" sz="2400">
              <a:solidFill>
                <a:srgbClr val="000000"/>
              </a:solidFill>
              <a:latin typeface="Times" charset="0"/>
              <a:ea typeface="ＭＳ Ｐゴシック" charset="0"/>
              <a:cs typeface="ＭＳ Ｐゴシック" charset="0"/>
            </a:endParaRPr>
          </a:p>
        </p:txBody>
      </p:sp>
      <p:sp>
        <p:nvSpPr>
          <p:cNvPr id="66566" name="Oval 9"/>
          <p:cNvSpPr>
            <a:spLocks noChangeArrowheads="1"/>
          </p:cNvSpPr>
          <p:nvPr/>
        </p:nvSpPr>
        <p:spPr bwMode="auto">
          <a:xfrm>
            <a:off x="2514600" y="5994400"/>
            <a:ext cx="4114800" cy="838200"/>
          </a:xfrm>
          <a:prstGeom prst="ellipse">
            <a:avLst/>
          </a:prstGeom>
          <a:solidFill>
            <a:schemeClr val="bg1"/>
          </a:solidFill>
          <a:ln w="28575">
            <a:solidFill>
              <a:schemeClr val="tx1"/>
            </a:solidFill>
            <a:round/>
            <a:headEnd/>
            <a:tailEnd/>
          </a:ln>
        </p:spPr>
        <p:txBody>
          <a:bodyPr wrap="none" anchor="ctr"/>
          <a:lstStyle/>
          <a:p>
            <a:pPr algn="ctr" defTabSz="914400" eaLnBrk="0" fontAlgn="base" hangingPunct="0">
              <a:spcBef>
                <a:spcPct val="0"/>
              </a:spcBef>
              <a:spcAft>
                <a:spcPct val="0"/>
              </a:spcAft>
            </a:pPr>
            <a:r>
              <a:rPr lang="en-US" altLang="ko-KR" sz="3200" b="1">
                <a:solidFill>
                  <a:srgbClr val="009900"/>
                </a:solidFill>
                <a:latin typeface="Times" charset="0"/>
                <a:ea typeface="굴림" charset="0"/>
                <a:cs typeface="굴림" charset="0"/>
              </a:rPr>
              <a:t>Thermodynamics</a:t>
            </a:r>
            <a:endParaRPr lang="en-US" altLang="ko-KR" sz="3200" b="1">
              <a:solidFill>
                <a:srgbClr val="3333CC"/>
              </a:solidFill>
              <a:latin typeface="Times" charset="0"/>
              <a:ea typeface="굴림" charset="0"/>
              <a:cs typeface="굴림" charset="0"/>
            </a:endParaRPr>
          </a:p>
        </p:txBody>
      </p:sp>
      <p:sp>
        <p:nvSpPr>
          <p:cNvPr id="66567" name="Line 10"/>
          <p:cNvSpPr>
            <a:spLocks noChangeShapeType="1"/>
          </p:cNvSpPr>
          <p:nvPr/>
        </p:nvSpPr>
        <p:spPr bwMode="auto">
          <a:xfrm>
            <a:off x="4572000" y="5461000"/>
            <a:ext cx="0" cy="457200"/>
          </a:xfrm>
          <a:prstGeom prst="line">
            <a:avLst/>
          </a:prstGeom>
          <a:noFill/>
          <a:ln w="762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en-US" sz="2400">
              <a:solidFill>
                <a:srgbClr val="000000"/>
              </a:solidFill>
              <a:latin typeface="Times" charset="0"/>
              <a:ea typeface="ＭＳ Ｐゴシック" charset="0"/>
              <a:cs typeface="ＭＳ Ｐゴシック" charset="0"/>
            </a:endParaRPr>
          </a:p>
        </p:txBody>
      </p:sp>
      <p:graphicFrame>
        <p:nvGraphicFramePr>
          <p:cNvPr id="66568" name="Object 2"/>
          <p:cNvGraphicFramePr>
            <a:graphicFrameLocks noChangeAspect="1"/>
          </p:cNvGraphicFramePr>
          <p:nvPr>
            <p:extLst>
              <p:ext uri="{D42A27DB-BD31-4B8C-83A1-F6EECF244321}">
                <p14:modId xmlns:p14="http://schemas.microsoft.com/office/powerpoint/2010/main" val="1167369189"/>
              </p:ext>
            </p:extLst>
          </p:nvPr>
        </p:nvGraphicFramePr>
        <p:xfrm>
          <a:off x="2743200" y="3276600"/>
          <a:ext cx="3886200" cy="441325"/>
        </p:xfrm>
        <a:graphic>
          <a:graphicData uri="http://schemas.openxmlformats.org/presentationml/2006/ole">
            <mc:AlternateContent xmlns:mc="http://schemas.openxmlformats.org/markup-compatibility/2006">
              <mc:Choice xmlns:v="urn:schemas-microsoft-com:vml" Requires="v">
                <p:oleObj spid="_x0000_s4259" name="Equation" r:id="rId3" imgW="6146800" imgH="698500" progId="Equation.3">
                  <p:embed/>
                </p:oleObj>
              </mc:Choice>
              <mc:Fallback>
                <p:oleObj name="Equation" r:id="rId3" imgW="6146800" imgH="69850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3200" y="3276600"/>
                        <a:ext cx="3886200" cy="441325"/>
                      </a:xfrm>
                      <a:prstGeom prst="rect">
                        <a:avLst/>
                      </a:prstGeom>
                      <a:solidFill>
                        <a:srgbClr val="FFCC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808080">
                                  <a:alpha val="74997"/>
                                </a:srgbClr>
                              </a:outerShdw>
                            </a:effectLst>
                          </a14:hiddenEffects>
                        </a:ext>
                      </a:extLst>
                    </p:spPr>
                  </p:pic>
                </p:oleObj>
              </mc:Fallback>
            </mc:AlternateContent>
          </a:graphicData>
        </a:graphic>
      </p:graphicFrame>
      <p:graphicFrame>
        <p:nvGraphicFramePr>
          <p:cNvPr id="66569" name="Object 3"/>
          <p:cNvGraphicFramePr>
            <a:graphicFrameLocks noChangeAspect="1"/>
          </p:cNvGraphicFramePr>
          <p:nvPr>
            <p:extLst>
              <p:ext uri="{D42A27DB-BD31-4B8C-83A1-F6EECF244321}">
                <p14:modId xmlns:p14="http://schemas.microsoft.com/office/powerpoint/2010/main" val="2112884756"/>
              </p:ext>
            </p:extLst>
          </p:nvPr>
        </p:nvGraphicFramePr>
        <p:xfrm>
          <a:off x="3810000" y="4800600"/>
          <a:ext cx="1600200" cy="601663"/>
        </p:xfrm>
        <a:graphic>
          <a:graphicData uri="http://schemas.openxmlformats.org/presentationml/2006/ole">
            <mc:AlternateContent xmlns:mc="http://schemas.openxmlformats.org/markup-compatibility/2006">
              <mc:Choice xmlns:v="urn:schemas-microsoft-com:vml" Requires="v">
                <p:oleObj spid="_x0000_s4260" name="Equation" r:id="rId5" imgW="1219200" imgH="457200" progId="Equation.3">
                  <p:embed/>
                </p:oleObj>
              </mc:Choice>
              <mc:Fallback>
                <p:oleObj name="Equation" r:id="rId5" imgW="1219200" imgH="45720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00" y="4800600"/>
                        <a:ext cx="1600200" cy="601663"/>
                      </a:xfrm>
                      <a:prstGeom prst="rect">
                        <a:avLst/>
                      </a:prstGeom>
                      <a:solidFill>
                        <a:srgbClr val="FFCC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808080">
                                  <a:alpha val="74997"/>
                                </a:srgbClr>
                              </a:outerShdw>
                            </a:effectLst>
                          </a14:hiddenEffects>
                        </a:ext>
                      </a:extLst>
                    </p:spPr>
                  </p:pic>
                </p:oleObj>
              </mc:Fallback>
            </mc:AlternateContent>
          </a:graphicData>
        </a:graphic>
      </p:graphicFrame>
      <p:graphicFrame>
        <p:nvGraphicFramePr>
          <p:cNvPr id="66570" name="Object 4"/>
          <p:cNvGraphicFramePr>
            <a:graphicFrameLocks noChangeAspect="1"/>
          </p:cNvGraphicFramePr>
          <p:nvPr>
            <p:extLst>
              <p:ext uri="{D42A27DB-BD31-4B8C-83A1-F6EECF244321}">
                <p14:modId xmlns:p14="http://schemas.microsoft.com/office/powerpoint/2010/main" val="1715507219"/>
              </p:ext>
            </p:extLst>
          </p:nvPr>
        </p:nvGraphicFramePr>
        <p:xfrm>
          <a:off x="6248400" y="5535613"/>
          <a:ext cx="2587625" cy="560387"/>
        </p:xfrm>
        <a:graphic>
          <a:graphicData uri="http://schemas.openxmlformats.org/presentationml/2006/ole">
            <mc:AlternateContent xmlns:mc="http://schemas.openxmlformats.org/markup-compatibility/2006">
              <mc:Choice xmlns:v="urn:schemas-microsoft-com:vml" Requires="v">
                <p:oleObj spid="_x0000_s4261" name="Equation" r:id="rId7" imgW="939800" imgH="203200" progId="Equation.3">
                  <p:embed/>
                </p:oleObj>
              </mc:Choice>
              <mc:Fallback>
                <p:oleObj name="Equation" r:id="rId7" imgW="939800" imgH="203200"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48400" y="5535613"/>
                        <a:ext cx="2587625" cy="560387"/>
                      </a:xfrm>
                      <a:prstGeom prst="rect">
                        <a:avLst/>
                      </a:prstGeom>
                      <a:solidFill>
                        <a:srgbClr val="FFCC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808080">
                                  <a:alpha val="74997"/>
                                </a:srgbClr>
                              </a:outerShdw>
                            </a:effectLst>
                          </a14:hiddenEffects>
                        </a:ext>
                      </a:extLst>
                    </p:spPr>
                  </p:pic>
                </p:oleObj>
              </mc:Fallback>
            </mc:AlternateContent>
          </a:graphicData>
        </a:graphic>
      </p:graphicFrame>
      <p:graphicFrame>
        <p:nvGraphicFramePr>
          <p:cNvPr id="66571" name="Object 5"/>
          <p:cNvGraphicFramePr>
            <a:graphicFrameLocks noChangeAspect="1"/>
          </p:cNvGraphicFramePr>
          <p:nvPr>
            <p:extLst>
              <p:ext uri="{D42A27DB-BD31-4B8C-83A1-F6EECF244321}">
                <p14:modId xmlns:p14="http://schemas.microsoft.com/office/powerpoint/2010/main" val="2574925087"/>
              </p:ext>
            </p:extLst>
          </p:nvPr>
        </p:nvGraphicFramePr>
        <p:xfrm>
          <a:off x="3124200" y="1600200"/>
          <a:ext cx="2971800" cy="550863"/>
        </p:xfrm>
        <a:graphic>
          <a:graphicData uri="http://schemas.openxmlformats.org/presentationml/2006/ole">
            <mc:AlternateContent xmlns:mc="http://schemas.openxmlformats.org/markup-compatibility/2006">
              <mc:Choice xmlns:v="urn:schemas-microsoft-com:vml" Requires="v">
                <p:oleObj spid="_x0000_s4262" name="Equation" r:id="rId9" imgW="3416300" imgH="622300" progId="Equation.3">
                  <p:embed/>
                </p:oleObj>
              </mc:Choice>
              <mc:Fallback>
                <p:oleObj name="Equation" r:id="rId9" imgW="3416300" imgH="622300"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124200" y="1600200"/>
                        <a:ext cx="2971800" cy="550863"/>
                      </a:xfrm>
                      <a:prstGeom prst="rect">
                        <a:avLst/>
                      </a:prstGeom>
                      <a:solidFill>
                        <a:srgbClr val="FFCC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pic>
                </p:oleObj>
              </mc:Fallback>
            </mc:AlternateContent>
          </a:graphicData>
        </a:graphic>
      </p:graphicFrame>
      <p:sp>
        <p:nvSpPr>
          <p:cNvPr id="66572" name="Text Box 15"/>
          <p:cNvSpPr txBox="1">
            <a:spLocks noChangeArrowheads="1"/>
          </p:cNvSpPr>
          <p:nvPr/>
        </p:nvSpPr>
        <p:spPr bwMode="auto">
          <a:xfrm>
            <a:off x="6858000" y="2514600"/>
            <a:ext cx="2187575"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lgn="ctr" defTabSz="914400" eaLnBrk="0" fontAlgn="base" hangingPunct="0">
              <a:spcBef>
                <a:spcPct val="0"/>
              </a:spcBef>
              <a:spcAft>
                <a:spcPct val="0"/>
              </a:spcAft>
            </a:pPr>
            <a:r>
              <a:rPr lang="en-US" sz="2000">
                <a:solidFill>
                  <a:srgbClr val="06811A"/>
                </a:solidFill>
              </a:rPr>
              <a:t>Extrapolate to </a:t>
            </a:r>
          </a:p>
          <a:p>
            <a:pPr algn="ctr" defTabSz="914400" eaLnBrk="0" fontAlgn="base" hangingPunct="0">
              <a:spcBef>
                <a:spcPct val="0"/>
              </a:spcBef>
              <a:spcAft>
                <a:spcPct val="0"/>
              </a:spcAft>
            </a:pPr>
            <a:r>
              <a:rPr lang="en-US" sz="2000">
                <a:solidFill>
                  <a:srgbClr val="06811A"/>
                </a:solidFill>
              </a:rPr>
              <a:t>all other excitations</a:t>
            </a:r>
            <a:endParaRPr lang="en-US">
              <a:solidFill>
                <a:srgbClr val="000000"/>
              </a:solidFill>
            </a:endParaRPr>
          </a:p>
        </p:txBody>
      </p:sp>
      <p:sp>
        <p:nvSpPr>
          <p:cNvPr id="14" name="Title 1"/>
          <p:cNvSpPr>
            <a:spLocks noGrp="1"/>
          </p:cNvSpPr>
          <p:nvPr>
            <p:ph type="title"/>
          </p:nvPr>
        </p:nvSpPr>
        <p:spPr>
          <a:xfrm>
            <a:off x="520700" y="292100"/>
            <a:ext cx="8229600" cy="871538"/>
          </a:xfrm>
        </p:spPr>
        <p:txBody>
          <a:bodyPr>
            <a:noAutofit/>
          </a:bodyPr>
          <a:lstStyle/>
          <a:p>
            <a:r>
              <a:rPr lang="en-US" sz="3200"/>
              <a:t>CASM: Clusters Approach to </a:t>
            </a:r>
            <a:br>
              <a:rPr lang="en-US" sz="3200"/>
            </a:br>
            <a:r>
              <a:rPr lang="en-US" sz="3200"/>
              <a:t>Statistical Mechanics</a:t>
            </a:r>
            <a:br>
              <a:rPr lang="en-US" sz="3200"/>
            </a:br>
            <a:endParaRPr lang="en-US" sz="3200"/>
          </a:p>
        </p:txBody>
      </p:sp>
    </p:spTree>
    <p:extLst>
      <p:ext uri="{BB962C8B-B14F-4D97-AF65-F5344CB8AC3E}">
        <p14:creationId xmlns:p14="http://schemas.microsoft.com/office/powerpoint/2010/main" val="3835667577"/>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Composition conversions</a:t>
            </a:r>
          </a:p>
        </p:txBody>
      </p:sp>
      <p:pic>
        <p:nvPicPr>
          <p:cNvPr id="4" name="Picture 3"/>
          <p:cNvPicPr>
            <a:picLocks noChangeAspect="1"/>
          </p:cNvPicPr>
          <p:nvPr/>
        </p:nvPicPr>
        <p:blipFill rotWithShape="1">
          <a:blip r:embed="rId2"/>
          <a:srcRect l="-1" r="9095"/>
          <a:stretch/>
        </p:blipFill>
        <p:spPr>
          <a:xfrm>
            <a:off x="1157918" y="1409256"/>
            <a:ext cx="3294559" cy="855138"/>
          </a:xfrm>
          <a:prstGeom prst="rect">
            <a:avLst/>
          </a:prstGeom>
        </p:spPr>
      </p:pic>
      <p:sp>
        <p:nvSpPr>
          <p:cNvPr id="5" name="TextBox 4"/>
          <p:cNvSpPr txBox="1"/>
          <p:nvPr/>
        </p:nvSpPr>
        <p:spPr>
          <a:xfrm>
            <a:off x="978085" y="3635214"/>
            <a:ext cx="7613833" cy="2862322"/>
          </a:xfrm>
          <a:prstGeom prst="rect">
            <a:avLst/>
          </a:prstGeom>
          <a:noFill/>
        </p:spPr>
        <p:txBody>
          <a:bodyPr wrap="none" rtlCol="0">
            <a:spAutoFit/>
          </a:bodyPr>
          <a:lstStyle/>
          <a:p>
            <a:r>
              <a:rPr lang="en-US" sz="2000"/>
              <a:t>: #atoms per unit cell</a:t>
            </a:r>
          </a:p>
          <a:p>
            <a:endParaRPr lang="en-US" sz="2000"/>
          </a:p>
          <a:p>
            <a:r>
              <a:rPr lang="en-US" sz="2000"/>
              <a:t>: #atoms per unit cell at composition axes origin</a:t>
            </a:r>
          </a:p>
          <a:p>
            <a:endParaRPr lang="en-US" sz="2000"/>
          </a:p>
          <a:p>
            <a:r>
              <a:rPr lang="en-US" sz="2000"/>
              <a:t>: formula parameters determined from user specified composition axes</a:t>
            </a:r>
          </a:p>
          <a:p>
            <a:endParaRPr lang="en-US" sz="2000"/>
          </a:p>
          <a:p>
            <a:r>
              <a:rPr lang="en-US" sz="2000"/>
              <a:t>: conversion matrix</a:t>
            </a:r>
          </a:p>
          <a:p>
            <a:endParaRPr lang="en-US" sz="2000"/>
          </a:p>
          <a:p>
            <a:r>
              <a:rPr lang="en-US" sz="2000"/>
              <a:t>: left pseudo-inverse</a:t>
            </a:r>
          </a:p>
        </p:txBody>
      </p:sp>
      <p:pic>
        <p:nvPicPr>
          <p:cNvPr id="6" name="Picture 5"/>
          <p:cNvPicPr>
            <a:picLocks noChangeAspect="1"/>
          </p:cNvPicPr>
          <p:nvPr/>
        </p:nvPicPr>
        <p:blipFill rotWithShape="1">
          <a:blip r:embed="rId2"/>
          <a:srcRect r="79717"/>
          <a:stretch/>
        </p:blipFill>
        <p:spPr>
          <a:xfrm>
            <a:off x="384210" y="3433042"/>
            <a:ext cx="735075" cy="855138"/>
          </a:xfrm>
          <a:prstGeom prst="rect">
            <a:avLst/>
          </a:prstGeom>
        </p:spPr>
      </p:pic>
      <p:pic>
        <p:nvPicPr>
          <p:cNvPr id="7" name="Picture 6"/>
          <p:cNvPicPr>
            <a:picLocks noChangeAspect="1"/>
          </p:cNvPicPr>
          <p:nvPr/>
        </p:nvPicPr>
        <p:blipFill rotWithShape="1">
          <a:blip r:embed="rId2"/>
          <a:srcRect l="39617" r="40645"/>
          <a:stretch/>
        </p:blipFill>
        <p:spPr>
          <a:xfrm>
            <a:off x="442602" y="4085817"/>
            <a:ext cx="715316" cy="855138"/>
          </a:xfrm>
          <a:prstGeom prst="rect">
            <a:avLst/>
          </a:prstGeom>
        </p:spPr>
      </p:pic>
      <p:pic>
        <p:nvPicPr>
          <p:cNvPr id="8" name="Picture 7"/>
          <p:cNvPicPr>
            <a:picLocks noChangeAspect="1"/>
          </p:cNvPicPr>
          <p:nvPr/>
        </p:nvPicPr>
        <p:blipFill rotWithShape="1">
          <a:blip r:embed="rId2"/>
          <a:srcRect l="68216" r="16074"/>
          <a:stretch/>
        </p:blipFill>
        <p:spPr>
          <a:xfrm>
            <a:off x="457200" y="5312155"/>
            <a:ext cx="569334" cy="855138"/>
          </a:xfrm>
          <a:prstGeom prst="rect">
            <a:avLst/>
          </a:prstGeom>
        </p:spPr>
      </p:pic>
      <p:pic>
        <p:nvPicPr>
          <p:cNvPr id="9" name="Picture 8"/>
          <p:cNvPicPr>
            <a:picLocks noChangeAspect="1"/>
          </p:cNvPicPr>
          <p:nvPr/>
        </p:nvPicPr>
        <p:blipFill rotWithShape="1">
          <a:blip r:embed="rId2"/>
          <a:srcRect l="83120" r="8824"/>
          <a:stretch/>
        </p:blipFill>
        <p:spPr>
          <a:xfrm>
            <a:off x="598531" y="4619773"/>
            <a:ext cx="291966" cy="855138"/>
          </a:xfrm>
          <a:prstGeom prst="rect">
            <a:avLst/>
          </a:prstGeom>
        </p:spPr>
      </p:pic>
      <p:pic>
        <p:nvPicPr>
          <p:cNvPr id="10" name="Picture 9"/>
          <p:cNvPicPr>
            <a:picLocks noChangeAspect="1"/>
          </p:cNvPicPr>
          <p:nvPr/>
        </p:nvPicPr>
        <p:blipFill rotWithShape="1">
          <a:blip r:embed="rId3"/>
          <a:srcRect r="7086"/>
          <a:stretch/>
        </p:blipFill>
        <p:spPr>
          <a:xfrm>
            <a:off x="1157918" y="2014698"/>
            <a:ext cx="3936883" cy="955434"/>
          </a:xfrm>
          <a:prstGeom prst="rect">
            <a:avLst/>
          </a:prstGeom>
        </p:spPr>
      </p:pic>
      <p:pic>
        <p:nvPicPr>
          <p:cNvPr id="11" name="Picture 10"/>
          <p:cNvPicPr>
            <a:picLocks noChangeAspect="1"/>
          </p:cNvPicPr>
          <p:nvPr/>
        </p:nvPicPr>
        <p:blipFill>
          <a:blip r:embed="rId4"/>
          <a:stretch>
            <a:fillRect/>
          </a:stretch>
        </p:blipFill>
        <p:spPr>
          <a:xfrm>
            <a:off x="3492635" y="5941973"/>
            <a:ext cx="3535044" cy="747245"/>
          </a:xfrm>
          <a:prstGeom prst="rect">
            <a:avLst/>
          </a:prstGeom>
        </p:spPr>
      </p:pic>
      <p:pic>
        <p:nvPicPr>
          <p:cNvPr id="12" name="Picture 11"/>
          <p:cNvPicPr>
            <a:picLocks noChangeAspect="1"/>
          </p:cNvPicPr>
          <p:nvPr/>
        </p:nvPicPr>
        <p:blipFill rotWithShape="1">
          <a:blip r:embed="rId4"/>
          <a:srcRect r="81830"/>
          <a:stretch/>
        </p:blipFill>
        <p:spPr>
          <a:xfrm>
            <a:off x="457201" y="5868449"/>
            <a:ext cx="793368" cy="922962"/>
          </a:xfrm>
          <a:prstGeom prst="rect">
            <a:avLst/>
          </a:prstGeom>
        </p:spPr>
      </p:pic>
    </p:spTree>
    <p:extLst>
      <p:ext uri="{BB962C8B-B14F-4D97-AF65-F5344CB8AC3E}">
        <p14:creationId xmlns:p14="http://schemas.microsoft.com/office/powerpoint/2010/main" val="308694204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5020"/>
            <a:ext cx="8229600" cy="1143000"/>
          </a:xfrm>
        </p:spPr>
        <p:txBody>
          <a:bodyPr/>
          <a:lstStyle/>
          <a:p>
            <a:r>
              <a:rPr lang="en-US"/>
              <a:t>Parametric chemical potential</a:t>
            </a:r>
          </a:p>
        </p:txBody>
      </p:sp>
      <p:pic>
        <p:nvPicPr>
          <p:cNvPr id="3" name="Picture 2"/>
          <p:cNvPicPr>
            <a:picLocks noChangeAspect="1"/>
          </p:cNvPicPr>
          <p:nvPr/>
        </p:nvPicPr>
        <p:blipFill>
          <a:blip r:embed="rId2"/>
          <a:stretch>
            <a:fillRect/>
          </a:stretch>
        </p:blipFill>
        <p:spPr>
          <a:xfrm>
            <a:off x="2835209" y="2313643"/>
            <a:ext cx="2562157" cy="1175578"/>
          </a:xfrm>
          <a:prstGeom prst="rect">
            <a:avLst/>
          </a:prstGeom>
        </p:spPr>
      </p:pic>
      <p:sp>
        <p:nvSpPr>
          <p:cNvPr id="5" name="TextBox 4"/>
          <p:cNvSpPr txBox="1"/>
          <p:nvPr/>
        </p:nvSpPr>
        <p:spPr>
          <a:xfrm>
            <a:off x="1432491" y="2569469"/>
            <a:ext cx="1388120" cy="584776"/>
          </a:xfrm>
          <a:prstGeom prst="rect">
            <a:avLst/>
          </a:prstGeom>
          <a:noFill/>
        </p:spPr>
        <p:txBody>
          <a:bodyPr wrap="none" rtlCol="0">
            <a:spAutoFit/>
          </a:bodyPr>
          <a:lstStyle/>
          <a:p>
            <a:r>
              <a:rPr lang="en-US" sz="3200"/>
              <a:t>Define:</a:t>
            </a:r>
          </a:p>
        </p:txBody>
      </p:sp>
      <p:pic>
        <p:nvPicPr>
          <p:cNvPr id="6" name="Picture 5"/>
          <p:cNvPicPr>
            <a:picLocks noChangeAspect="1"/>
          </p:cNvPicPr>
          <p:nvPr/>
        </p:nvPicPr>
        <p:blipFill rotWithShape="1">
          <a:blip r:embed="rId2"/>
          <a:srcRect l="10452" r="65048" b="46494"/>
          <a:stretch/>
        </p:blipFill>
        <p:spPr>
          <a:xfrm>
            <a:off x="394151" y="3736180"/>
            <a:ext cx="627727" cy="628999"/>
          </a:xfrm>
          <a:prstGeom prst="rect">
            <a:avLst/>
          </a:prstGeom>
        </p:spPr>
      </p:pic>
      <p:sp>
        <p:nvSpPr>
          <p:cNvPr id="7" name="TextBox 6"/>
          <p:cNvSpPr txBox="1"/>
          <p:nvPr/>
        </p:nvSpPr>
        <p:spPr>
          <a:xfrm>
            <a:off x="948888" y="3867572"/>
            <a:ext cx="6002815" cy="1323439"/>
          </a:xfrm>
          <a:prstGeom prst="rect">
            <a:avLst/>
          </a:prstGeom>
          <a:noFill/>
        </p:spPr>
        <p:txBody>
          <a:bodyPr wrap="none" rtlCol="0">
            <a:spAutoFit/>
          </a:bodyPr>
          <a:lstStyle/>
          <a:p>
            <a:r>
              <a:rPr lang="en-US" sz="2000"/>
              <a:t>: parametric chemical potential, along composition axes</a:t>
            </a:r>
          </a:p>
          <a:p>
            <a:r>
              <a:rPr lang="en-US" sz="2000"/>
              <a:t>   - 'param_chem_pot' in casm input / output</a:t>
            </a:r>
          </a:p>
          <a:p>
            <a:endParaRPr lang="en-US" sz="2000"/>
          </a:p>
          <a:p>
            <a:r>
              <a:rPr lang="en-US" sz="2000"/>
              <a:t>: unit cell reference potential</a:t>
            </a:r>
          </a:p>
        </p:txBody>
      </p:sp>
      <p:pic>
        <p:nvPicPr>
          <p:cNvPr id="8" name="Picture 7"/>
          <p:cNvPicPr>
            <a:picLocks noChangeAspect="1"/>
          </p:cNvPicPr>
          <p:nvPr/>
        </p:nvPicPr>
        <p:blipFill rotWithShape="1">
          <a:blip r:embed="rId2"/>
          <a:srcRect t="49083" r="68466"/>
          <a:stretch/>
        </p:blipFill>
        <p:spPr>
          <a:xfrm>
            <a:off x="243129" y="4722857"/>
            <a:ext cx="807945" cy="598569"/>
          </a:xfrm>
          <a:prstGeom prst="rect">
            <a:avLst/>
          </a:prstGeom>
        </p:spPr>
      </p:pic>
    </p:spTree>
    <p:extLst>
      <p:ext uri="{BB962C8B-B14F-4D97-AF65-F5344CB8AC3E}">
        <p14:creationId xmlns:p14="http://schemas.microsoft.com/office/powerpoint/2010/main" val="738377946"/>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 Binary alloy, no Va</a:t>
            </a:r>
          </a:p>
        </p:txBody>
      </p:sp>
      <p:pic>
        <p:nvPicPr>
          <p:cNvPr id="4" name="Picture 3"/>
          <p:cNvPicPr>
            <a:picLocks noChangeAspect="1"/>
          </p:cNvPicPr>
          <p:nvPr/>
        </p:nvPicPr>
        <p:blipFill rotWithShape="1">
          <a:blip r:embed="rId2"/>
          <a:srcRect t="26020" r="43753"/>
          <a:stretch/>
        </p:blipFill>
        <p:spPr>
          <a:xfrm>
            <a:off x="719151" y="2628619"/>
            <a:ext cx="6933115" cy="3152685"/>
          </a:xfrm>
          <a:prstGeom prst="rect">
            <a:avLst/>
          </a:prstGeom>
        </p:spPr>
      </p:pic>
      <p:sp>
        <p:nvSpPr>
          <p:cNvPr id="6" name="TextBox 5"/>
          <p:cNvSpPr txBox="1"/>
          <p:nvPr/>
        </p:nvSpPr>
        <p:spPr>
          <a:xfrm>
            <a:off x="291965" y="2073847"/>
            <a:ext cx="5751724" cy="523220"/>
          </a:xfrm>
          <a:prstGeom prst="rect">
            <a:avLst/>
          </a:prstGeom>
          <a:noFill/>
        </p:spPr>
        <p:txBody>
          <a:bodyPr wrap="square" rtlCol="0">
            <a:spAutoFit/>
          </a:bodyPr>
          <a:lstStyle/>
          <a:p>
            <a:r>
              <a:rPr lang="en-US" sz="2800"/>
              <a:t>First choice of composition axes:</a:t>
            </a:r>
          </a:p>
        </p:txBody>
      </p:sp>
    </p:spTree>
    <p:extLst>
      <p:ext uri="{BB962C8B-B14F-4D97-AF65-F5344CB8AC3E}">
        <p14:creationId xmlns:p14="http://schemas.microsoft.com/office/powerpoint/2010/main" val="190364889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 Binary alloy, no Va</a:t>
            </a:r>
          </a:p>
        </p:txBody>
      </p:sp>
      <p:sp>
        <p:nvSpPr>
          <p:cNvPr id="6" name="TextBox 5"/>
          <p:cNvSpPr txBox="1"/>
          <p:nvPr/>
        </p:nvSpPr>
        <p:spPr>
          <a:xfrm>
            <a:off x="291965" y="2073847"/>
            <a:ext cx="5751724" cy="523220"/>
          </a:xfrm>
          <a:prstGeom prst="rect">
            <a:avLst/>
          </a:prstGeom>
          <a:noFill/>
        </p:spPr>
        <p:txBody>
          <a:bodyPr wrap="square" rtlCol="0">
            <a:spAutoFit/>
          </a:bodyPr>
          <a:lstStyle/>
          <a:p>
            <a:r>
              <a:rPr lang="en-US" sz="2800"/>
              <a:t>Second choice of composition axes:</a:t>
            </a:r>
          </a:p>
        </p:txBody>
      </p:sp>
      <p:pic>
        <p:nvPicPr>
          <p:cNvPr id="3" name="Picture 2"/>
          <p:cNvPicPr>
            <a:picLocks noChangeAspect="1"/>
          </p:cNvPicPr>
          <p:nvPr/>
        </p:nvPicPr>
        <p:blipFill>
          <a:blip r:embed="rId2"/>
          <a:stretch>
            <a:fillRect/>
          </a:stretch>
        </p:blipFill>
        <p:spPr>
          <a:xfrm>
            <a:off x="768415" y="2813223"/>
            <a:ext cx="5756630" cy="661400"/>
          </a:xfrm>
          <a:prstGeom prst="rect">
            <a:avLst/>
          </a:prstGeom>
        </p:spPr>
      </p:pic>
      <p:pic>
        <p:nvPicPr>
          <p:cNvPr id="5" name="Picture 4"/>
          <p:cNvPicPr>
            <a:picLocks noChangeAspect="1"/>
          </p:cNvPicPr>
          <p:nvPr/>
        </p:nvPicPr>
        <p:blipFill>
          <a:blip r:embed="rId3"/>
          <a:stretch>
            <a:fillRect/>
          </a:stretch>
        </p:blipFill>
        <p:spPr>
          <a:xfrm>
            <a:off x="1444029" y="3474622"/>
            <a:ext cx="4599660" cy="2423477"/>
          </a:xfrm>
          <a:prstGeom prst="rect">
            <a:avLst/>
          </a:prstGeom>
        </p:spPr>
      </p:pic>
    </p:spTree>
    <p:extLst>
      <p:ext uri="{BB962C8B-B14F-4D97-AF65-F5344CB8AC3E}">
        <p14:creationId xmlns:p14="http://schemas.microsoft.com/office/powerpoint/2010/main" val="404018773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Ternary Alloy</a:t>
            </a:r>
          </a:p>
        </p:txBody>
      </p:sp>
      <p:pic>
        <p:nvPicPr>
          <p:cNvPr id="4" name="Picture 3"/>
          <p:cNvPicPr>
            <a:picLocks noChangeAspect="1"/>
          </p:cNvPicPr>
          <p:nvPr/>
        </p:nvPicPr>
        <p:blipFill>
          <a:blip r:embed="rId2"/>
          <a:stretch>
            <a:fillRect/>
          </a:stretch>
        </p:blipFill>
        <p:spPr>
          <a:xfrm>
            <a:off x="909747" y="1607427"/>
            <a:ext cx="7265292" cy="4537869"/>
          </a:xfrm>
          <a:prstGeom prst="rect">
            <a:avLst/>
          </a:prstGeom>
        </p:spPr>
      </p:pic>
    </p:spTree>
    <p:extLst>
      <p:ext uri="{BB962C8B-B14F-4D97-AF65-F5344CB8AC3E}">
        <p14:creationId xmlns:p14="http://schemas.microsoft.com/office/powerpoint/2010/main" val="4187528224"/>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Semi-grand canonical ensemble</a:t>
            </a:r>
          </a:p>
        </p:txBody>
      </p:sp>
      <p:pic>
        <p:nvPicPr>
          <p:cNvPr id="5" name="Picture 4"/>
          <p:cNvPicPr>
            <a:picLocks noChangeAspect="1"/>
          </p:cNvPicPr>
          <p:nvPr/>
        </p:nvPicPr>
        <p:blipFill>
          <a:blip r:embed="rId2"/>
          <a:stretch>
            <a:fillRect/>
          </a:stretch>
        </p:blipFill>
        <p:spPr>
          <a:xfrm>
            <a:off x="2032182" y="1912502"/>
            <a:ext cx="3454083" cy="951635"/>
          </a:xfrm>
          <a:prstGeom prst="rect">
            <a:avLst/>
          </a:prstGeom>
        </p:spPr>
      </p:pic>
      <p:pic>
        <p:nvPicPr>
          <p:cNvPr id="6" name="Picture 5"/>
          <p:cNvPicPr>
            <a:picLocks noChangeAspect="1"/>
          </p:cNvPicPr>
          <p:nvPr/>
        </p:nvPicPr>
        <p:blipFill>
          <a:blip r:embed="rId3"/>
          <a:stretch>
            <a:fillRect/>
          </a:stretch>
        </p:blipFill>
        <p:spPr>
          <a:xfrm>
            <a:off x="2233588" y="3080370"/>
            <a:ext cx="3417139" cy="1021948"/>
          </a:xfrm>
          <a:prstGeom prst="rect">
            <a:avLst/>
          </a:prstGeom>
        </p:spPr>
      </p:pic>
      <p:sp>
        <p:nvSpPr>
          <p:cNvPr id="7" name="TextBox 6"/>
          <p:cNvSpPr txBox="1"/>
          <p:nvPr/>
        </p:nvSpPr>
        <p:spPr>
          <a:xfrm>
            <a:off x="875897" y="1562119"/>
            <a:ext cx="6802800" cy="461665"/>
          </a:xfrm>
          <a:prstGeom prst="rect">
            <a:avLst/>
          </a:prstGeom>
          <a:noFill/>
        </p:spPr>
        <p:txBody>
          <a:bodyPr wrap="square" rtlCol="0">
            <a:spAutoFit/>
          </a:bodyPr>
          <a:lstStyle/>
          <a:p>
            <a:r>
              <a:rPr lang="en-US" sz="2400"/>
              <a:t>By first &amp; second laws, the fundamental equation is:</a:t>
            </a:r>
          </a:p>
        </p:txBody>
      </p:sp>
      <p:sp>
        <p:nvSpPr>
          <p:cNvPr id="8" name="TextBox 7"/>
          <p:cNvSpPr txBox="1"/>
          <p:nvPr/>
        </p:nvSpPr>
        <p:spPr>
          <a:xfrm>
            <a:off x="875897" y="2633304"/>
            <a:ext cx="6802800" cy="461665"/>
          </a:xfrm>
          <a:prstGeom prst="rect">
            <a:avLst/>
          </a:prstGeom>
          <a:noFill/>
        </p:spPr>
        <p:txBody>
          <a:bodyPr wrap="square" rtlCol="0">
            <a:spAutoFit/>
          </a:bodyPr>
          <a:lstStyle/>
          <a:p>
            <a:r>
              <a:rPr lang="en-US" sz="2400"/>
              <a:t>with a constraint on the total number of sites:</a:t>
            </a:r>
          </a:p>
        </p:txBody>
      </p:sp>
    </p:spTree>
    <p:extLst>
      <p:ext uri="{BB962C8B-B14F-4D97-AF65-F5344CB8AC3E}">
        <p14:creationId xmlns:p14="http://schemas.microsoft.com/office/powerpoint/2010/main" val="399094457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1" name="Rectangle 4"/>
          <p:cNvSpPr>
            <a:spLocks noChangeArrowheads="1"/>
          </p:cNvSpPr>
          <p:nvPr/>
        </p:nvSpPr>
        <p:spPr bwMode="auto">
          <a:xfrm>
            <a:off x="1536700" y="1003300"/>
            <a:ext cx="6070600" cy="1181100"/>
          </a:xfrm>
          <a:prstGeom prst="rect">
            <a:avLst/>
          </a:prstGeom>
          <a:solidFill>
            <a:schemeClr val="bg1"/>
          </a:solidFill>
          <a:ln w="28575">
            <a:solidFill>
              <a:schemeClr val="tx1"/>
            </a:solidFill>
            <a:miter lim="800000"/>
            <a:headEnd/>
            <a:tailEnd/>
          </a:ln>
        </p:spPr>
        <p:txBody>
          <a:bodyPr wrap="none" anchor="ctr"/>
          <a:lstStyle/>
          <a:p>
            <a:pPr algn="ctr" defTabSz="914400" eaLnBrk="0" fontAlgn="base" hangingPunct="0">
              <a:spcBef>
                <a:spcPct val="0"/>
              </a:spcBef>
              <a:spcAft>
                <a:spcPct val="0"/>
              </a:spcAft>
            </a:pPr>
            <a:r>
              <a:rPr lang="en-US" altLang="ko-KR" sz="2400">
                <a:solidFill>
                  <a:srgbClr val="000000"/>
                </a:solidFill>
                <a:latin typeface="Times" charset="0"/>
                <a:ea typeface="굴림" charset="0"/>
                <a:cs typeface="굴림" charset="0"/>
              </a:rPr>
              <a:t>First-principles energies of a “few” excitations</a:t>
            </a:r>
          </a:p>
          <a:p>
            <a:pPr algn="ctr" defTabSz="914400" eaLnBrk="0" fontAlgn="base" hangingPunct="0">
              <a:spcBef>
                <a:spcPct val="0"/>
              </a:spcBef>
              <a:spcAft>
                <a:spcPct val="0"/>
              </a:spcAft>
            </a:pPr>
            <a:endParaRPr lang="en-US" altLang="ko-KR" sz="2800">
              <a:solidFill>
                <a:srgbClr val="FF3300"/>
              </a:solidFill>
              <a:latin typeface="Times" charset="0"/>
              <a:ea typeface="굴림" charset="0"/>
              <a:cs typeface="굴림" charset="0"/>
            </a:endParaRPr>
          </a:p>
        </p:txBody>
      </p:sp>
      <p:sp>
        <p:nvSpPr>
          <p:cNvPr id="66562" name="Rectangle 5"/>
          <p:cNvSpPr>
            <a:spLocks noChangeArrowheads="1"/>
          </p:cNvSpPr>
          <p:nvPr/>
        </p:nvSpPr>
        <p:spPr bwMode="auto">
          <a:xfrm>
            <a:off x="2438400" y="2717800"/>
            <a:ext cx="4343400" cy="1066800"/>
          </a:xfrm>
          <a:prstGeom prst="rect">
            <a:avLst/>
          </a:prstGeom>
          <a:solidFill>
            <a:schemeClr val="bg1"/>
          </a:solidFill>
          <a:ln w="28575">
            <a:solidFill>
              <a:schemeClr val="tx1"/>
            </a:solidFill>
            <a:miter lim="800000"/>
            <a:headEnd/>
            <a:tailEnd/>
          </a:ln>
        </p:spPr>
        <p:txBody>
          <a:bodyPr wrap="none" anchor="ctr"/>
          <a:lstStyle/>
          <a:p>
            <a:pPr algn="ctr" defTabSz="914400" eaLnBrk="0" fontAlgn="base" hangingPunct="0">
              <a:spcBef>
                <a:spcPct val="0"/>
              </a:spcBef>
              <a:spcAft>
                <a:spcPct val="0"/>
              </a:spcAft>
            </a:pPr>
            <a:r>
              <a:rPr lang="en-US" altLang="ko-KR" sz="2400">
                <a:solidFill>
                  <a:srgbClr val="000000"/>
                </a:solidFill>
                <a:latin typeface="Times" charset="0"/>
                <a:ea typeface="굴림" charset="0"/>
                <a:cs typeface="굴림" charset="0"/>
              </a:rPr>
              <a:t>Lattice Model Hamiltonian</a:t>
            </a:r>
          </a:p>
          <a:p>
            <a:pPr algn="ctr" defTabSz="914400" eaLnBrk="0" fontAlgn="base" hangingPunct="0">
              <a:spcBef>
                <a:spcPct val="0"/>
              </a:spcBef>
              <a:spcAft>
                <a:spcPct val="0"/>
              </a:spcAft>
            </a:pPr>
            <a:endParaRPr lang="en-US" altLang="ko-KR" sz="2400">
              <a:solidFill>
                <a:srgbClr val="000000"/>
              </a:solidFill>
              <a:latin typeface="Times" charset="0"/>
              <a:ea typeface="굴림" charset="0"/>
              <a:cs typeface="굴림" charset="0"/>
            </a:endParaRPr>
          </a:p>
        </p:txBody>
      </p:sp>
      <p:sp>
        <p:nvSpPr>
          <p:cNvPr id="66563" name="Rectangle 6"/>
          <p:cNvSpPr>
            <a:spLocks noChangeArrowheads="1"/>
          </p:cNvSpPr>
          <p:nvPr/>
        </p:nvSpPr>
        <p:spPr bwMode="auto">
          <a:xfrm>
            <a:off x="3352800" y="4318000"/>
            <a:ext cx="2514600" cy="1143000"/>
          </a:xfrm>
          <a:prstGeom prst="rect">
            <a:avLst/>
          </a:prstGeom>
          <a:solidFill>
            <a:schemeClr val="bg1"/>
          </a:solidFill>
          <a:ln w="28575">
            <a:solidFill>
              <a:schemeClr val="tx1"/>
            </a:solidFill>
            <a:miter lim="800000"/>
            <a:headEnd/>
            <a:tailEnd/>
          </a:ln>
        </p:spPr>
        <p:txBody>
          <a:bodyPr wrap="none" anchor="ctr"/>
          <a:lstStyle/>
          <a:p>
            <a:pPr algn="ctr" defTabSz="914400" eaLnBrk="0" fontAlgn="base" hangingPunct="0">
              <a:spcBef>
                <a:spcPct val="0"/>
              </a:spcBef>
              <a:spcAft>
                <a:spcPct val="0"/>
              </a:spcAft>
            </a:pPr>
            <a:r>
              <a:rPr lang="en-US" altLang="ko-KR" sz="2400">
                <a:solidFill>
                  <a:srgbClr val="000000"/>
                </a:solidFill>
                <a:latin typeface="Times" charset="0"/>
                <a:ea typeface="굴림" charset="0"/>
                <a:cs typeface="굴림" charset="0"/>
              </a:rPr>
              <a:t>Monte Carlo</a:t>
            </a:r>
          </a:p>
          <a:p>
            <a:pPr algn="ctr" defTabSz="914400" eaLnBrk="0" fontAlgn="base" hangingPunct="0">
              <a:spcBef>
                <a:spcPct val="0"/>
              </a:spcBef>
              <a:spcAft>
                <a:spcPct val="0"/>
              </a:spcAft>
            </a:pPr>
            <a:endParaRPr lang="en-US" altLang="ko-KR" sz="2400">
              <a:solidFill>
                <a:srgbClr val="000000"/>
              </a:solidFill>
              <a:latin typeface="Times" charset="0"/>
              <a:ea typeface="굴림" charset="0"/>
              <a:cs typeface="굴림" charset="0"/>
            </a:endParaRPr>
          </a:p>
          <a:p>
            <a:pPr algn="ctr" defTabSz="914400" eaLnBrk="0" fontAlgn="base" hangingPunct="0">
              <a:spcBef>
                <a:spcPct val="0"/>
              </a:spcBef>
              <a:spcAft>
                <a:spcPct val="0"/>
              </a:spcAft>
            </a:pPr>
            <a:endParaRPr lang="en-US" altLang="ko-KR" sz="2800">
              <a:solidFill>
                <a:srgbClr val="FF3300"/>
              </a:solidFill>
              <a:latin typeface="Times" charset="0"/>
              <a:ea typeface="굴림" charset="0"/>
              <a:cs typeface="굴림" charset="0"/>
            </a:endParaRPr>
          </a:p>
        </p:txBody>
      </p:sp>
      <p:sp>
        <p:nvSpPr>
          <p:cNvPr id="66564" name="Line 7"/>
          <p:cNvSpPr>
            <a:spLocks noChangeShapeType="1"/>
          </p:cNvSpPr>
          <p:nvPr/>
        </p:nvSpPr>
        <p:spPr bwMode="auto">
          <a:xfrm>
            <a:off x="4572000" y="2184400"/>
            <a:ext cx="0" cy="457200"/>
          </a:xfrm>
          <a:prstGeom prst="line">
            <a:avLst/>
          </a:prstGeom>
          <a:noFill/>
          <a:ln w="762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en-US" sz="2400">
              <a:solidFill>
                <a:srgbClr val="000000"/>
              </a:solidFill>
              <a:latin typeface="Times" charset="0"/>
              <a:ea typeface="ＭＳ Ｐゴシック" charset="0"/>
              <a:cs typeface="ＭＳ Ｐゴシック" charset="0"/>
            </a:endParaRPr>
          </a:p>
        </p:txBody>
      </p:sp>
      <p:sp>
        <p:nvSpPr>
          <p:cNvPr id="66565" name="Line 8"/>
          <p:cNvSpPr>
            <a:spLocks noChangeShapeType="1"/>
          </p:cNvSpPr>
          <p:nvPr/>
        </p:nvSpPr>
        <p:spPr bwMode="auto">
          <a:xfrm>
            <a:off x="4572000" y="3784600"/>
            <a:ext cx="0" cy="457200"/>
          </a:xfrm>
          <a:prstGeom prst="line">
            <a:avLst/>
          </a:prstGeom>
          <a:noFill/>
          <a:ln w="762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en-US" sz="2400">
              <a:solidFill>
                <a:srgbClr val="000000"/>
              </a:solidFill>
              <a:latin typeface="Times" charset="0"/>
              <a:ea typeface="ＭＳ Ｐゴシック" charset="0"/>
              <a:cs typeface="ＭＳ Ｐゴシック" charset="0"/>
            </a:endParaRPr>
          </a:p>
        </p:txBody>
      </p:sp>
      <p:sp>
        <p:nvSpPr>
          <p:cNvPr id="66566" name="Oval 9"/>
          <p:cNvSpPr>
            <a:spLocks noChangeArrowheads="1"/>
          </p:cNvSpPr>
          <p:nvPr/>
        </p:nvSpPr>
        <p:spPr bwMode="auto">
          <a:xfrm>
            <a:off x="2514600" y="5994400"/>
            <a:ext cx="4114800" cy="838200"/>
          </a:xfrm>
          <a:prstGeom prst="ellipse">
            <a:avLst/>
          </a:prstGeom>
          <a:solidFill>
            <a:schemeClr val="bg1"/>
          </a:solidFill>
          <a:ln w="28575">
            <a:solidFill>
              <a:schemeClr val="tx1"/>
            </a:solidFill>
            <a:round/>
            <a:headEnd/>
            <a:tailEnd/>
          </a:ln>
        </p:spPr>
        <p:txBody>
          <a:bodyPr wrap="none" anchor="ctr"/>
          <a:lstStyle/>
          <a:p>
            <a:pPr algn="ctr" defTabSz="914400" eaLnBrk="0" fontAlgn="base" hangingPunct="0">
              <a:spcBef>
                <a:spcPct val="0"/>
              </a:spcBef>
              <a:spcAft>
                <a:spcPct val="0"/>
              </a:spcAft>
            </a:pPr>
            <a:r>
              <a:rPr lang="en-US" altLang="ko-KR" sz="3200" b="1">
                <a:solidFill>
                  <a:srgbClr val="009900"/>
                </a:solidFill>
                <a:latin typeface="Times" charset="0"/>
                <a:ea typeface="굴림" charset="0"/>
                <a:cs typeface="굴림" charset="0"/>
              </a:rPr>
              <a:t>Thermodynamics</a:t>
            </a:r>
            <a:endParaRPr lang="en-US" altLang="ko-KR" sz="3200" b="1">
              <a:solidFill>
                <a:srgbClr val="3333CC"/>
              </a:solidFill>
              <a:latin typeface="Times" charset="0"/>
              <a:ea typeface="굴림" charset="0"/>
              <a:cs typeface="굴림" charset="0"/>
            </a:endParaRPr>
          </a:p>
        </p:txBody>
      </p:sp>
      <p:sp>
        <p:nvSpPr>
          <p:cNvPr id="66567" name="Line 10"/>
          <p:cNvSpPr>
            <a:spLocks noChangeShapeType="1"/>
          </p:cNvSpPr>
          <p:nvPr/>
        </p:nvSpPr>
        <p:spPr bwMode="auto">
          <a:xfrm>
            <a:off x="4572000" y="5461000"/>
            <a:ext cx="0" cy="457200"/>
          </a:xfrm>
          <a:prstGeom prst="line">
            <a:avLst/>
          </a:prstGeom>
          <a:noFill/>
          <a:ln w="762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pPr defTabSz="914400" eaLnBrk="0" fontAlgn="base" hangingPunct="0">
              <a:spcBef>
                <a:spcPct val="0"/>
              </a:spcBef>
              <a:spcAft>
                <a:spcPct val="0"/>
              </a:spcAft>
            </a:pPr>
            <a:endParaRPr lang="en-US" sz="2400">
              <a:solidFill>
                <a:srgbClr val="000000"/>
              </a:solidFill>
              <a:latin typeface="Times" charset="0"/>
              <a:ea typeface="ＭＳ Ｐゴシック" charset="0"/>
              <a:cs typeface="ＭＳ Ｐゴシック" charset="0"/>
            </a:endParaRPr>
          </a:p>
        </p:txBody>
      </p:sp>
      <p:graphicFrame>
        <p:nvGraphicFramePr>
          <p:cNvPr id="66568" name="Object 2"/>
          <p:cNvGraphicFramePr>
            <a:graphicFrameLocks noChangeAspect="1"/>
          </p:cNvGraphicFramePr>
          <p:nvPr>
            <p:extLst>
              <p:ext uri="{D42A27DB-BD31-4B8C-83A1-F6EECF244321}">
                <p14:modId xmlns:p14="http://schemas.microsoft.com/office/powerpoint/2010/main" val="3434091725"/>
              </p:ext>
            </p:extLst>
          </p:nvPr>
        </p:nvGraphicFramePr>
        <p:xfrm>
          <a:off x="2743200" y="3276600"/>
          <a:ext cx="3886200" cy="441325"/>
        </p:xfrm>
        <a:graphic>
          <a:graphicData uri="http://schemas.openxmlformats.org/presentationml/2006/ole">
            <mc:AlternateContent xmlns:mc="http://schemas.openxmlformats.org/markup-compatibility/2006">
              <mc:Choice xmlns:v="urn:schemas-microsoft-com:vml" Requires="v">
                <p:oleObj spid="_x0000_s1252" name="Equation" r:id="rId3" imgW="6146800" imgH="698500" progId="Equation.3">
                  <p:embed/>
                </p:oleObj>
              </mc:Choice>
              <mc:Fallback>
                <p:oleObj name="Equation" r:id="rId3" imgW="6146800" imgH="69850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43200" y="3276600"/>
                        <a:ext cx="3886200" cy="441325"/>
                      </a:xfrm>
                      <a:prstGeom prst="rect">
                        <a:avLst/>
                      </a:prstGeom>
                      <a:solidFill>
                        <a:srgbClr val="FFCC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808080">
                                  <a:alpha val="74997"/>
                                </a:srgbClr>
                              </a:outerShdw>
                            </a:effectLst>
                          </a14:hiddenEffects>
                        </a:ext>
                      </a:extLst>
                    </p:spPr>
                  </p:pic>
                </p:oleObj>
              </mc:Fallback>
            </mc:AlternateContent>
          </a:graphicData>
        </a:graphic>
      </p:graphicFrame>
      <p:graphicFrame>
        <p:nvGraphicFramePr>
          <p:cNvPr id="66569" name="Object 3"/>
          <p:cNvGraphicFramePr>
            <a:graphicFrameLocks noChangeAspect="1"/>
          </p:cNvGraphicFramePr>
          <p:nvPr>
            <p:extLst>
              <p:ext uri="{D42A27DB-BD31-4B8C-83A1-F6EECF244321}">
                <p14:modId xmlns:p14="http://schemas.microsoft.com/office/powerpoint/2010/main" val="376074186"/>
              </p:ext>
            </p:extLst>
          </p:nvPr>
        </p:nvGraphicFramePr>
        <p:xfrm>
          <a:off x="3810000" y="4800600"/>
          <a:ext cx="1600200" cy="601663"/>
        </p:xfrm>
        <a:graphic>
          <a:graphicData uri="http://schemas.openxmlformats.org/presentationml/2006/ole">
            <mc:AlternateContent xmlns:mc="http://schemas.openxmlformats.org/markup-compatibility/2006">
              <mc:Choice xmlns:v="urn:schemas-microsoft-com:vml" Requires="v">
                <p:oleObj spid="_x0000_s1253" name="Equation" r:id="rId5" imgW="1219200" imgH="457200" progId="Equation.3">
                  <p:embed/>
                </p:oleObj>
              </mc:Choice>
              <mc:Fallback>
                <p:oleObj name="Equation" r:id="rId5" imgW="1219200" imgH="45720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00" y="4800600"/>
                        <a:ext cx="1600200" cy="601663"/>
                      </a:xfrm>
                      <a:prstGeom prst="rect">
                        <a:avLst/>
                      </a:prstGeom>
                      <a:solidFill>
                        <a:srgbClr val="FFCC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808080">
                                  <a:alpha val="74997"/>
                                </a:srgbClr>
                              </a:outerShdw>
                            </a:effectLst>
                          </a14:hiddenEffects>
                        </a:ext>
                      </a:extLst>
                    </p:spPr>
                  </p:pic>
                </p:oleObj>
              </mc:Fallback>
            </mc:AlternateContent>
          </a:graphicData>
        </a:graphic>
      </p:graphicFrame>
      <p:graphicFrame>
        <p:nvGraphicFramePr>
          <p:cNvPr id="66570" name="Object 4"/>
          <p:cNvGraphicFramePr>
            <a:graphicFrameLocks noChangeAspect="1"/>
          </p:cNvGraphicFramePr>
          <p:nvPr>
            <p:extLst>
              <p:ext uri="{D42A27DB-BD31-4B8C-83A1-F6EECF244321}">
                <p14:modId xmlns:p14="http://schemas.microsoft.com/office/powerpoint/2010/main" val="310078064"/>
              </p:ext>
            </p:extLst>
          </p:nvPr>
        </p:nvGraphicFramePr>
        <p:xfrm>
          <a:off x="6248400" y="5535613"/>
          <a:ext cx="2587625" cy="560387"/>
        </p:xfrm>
        <a:graphic>
          <a:graphicData uri="http://schemas.openxmlformats.org/presentationml/2006/ole">
            <mc:AlternateContent xmlns:mc="http://schemas.openxmlformats.org/markup-compatibility/2006">
              <mc:Choice xmlns:v="urn:schemas-microsoft-com:vml" Requires="v">
                <p:oleObj spid="_x0000_s1254" name="Equation" r:id="rId7" imgW="939800" imgH="203200" progId="Equation.3">
                  <p:embed/>
                </p:oleObj>
              </mc:Choice>
              <mc:Fallback>
                <p:oleObj name="Equation" r:id="rId7" imgW="939800" imgH="203200"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48400" y="5535613"/>
                        <a:ext cx="2587625" cy="560387"/>
                      </a:xfrm>
                      <a:prstGeom prst="rect">
                        <a:avLst/>
                      </a:prstGeom>
                      <a:solidFill>
                        <a:srgbClr val="FFCC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808080">
                                  <a:alpha val="74997"/>
                                </a:srgbClr>
                              </a:outerShdw>
                            </a:effectLst>
                          </a14:hiddenEffects>
                        </a:ext>
                      </a:extLst>
                    </p:spPr>
                  </p:pic>
                </p:oleObj>
              </mc:Fallback>
            </mc:AlternateContent>
          </a:graphicData>
        </a:graphic>
      </p:graphicFrame>
      <p:graphicFrame>
        <p:nvGraphicFramePr>
          <p:cNvPr id="66571" name="Object 5"/>
          <p:cNvGraphicFramePr>
            <a:graphicFrameLocks noChangeAspect="1"/>
          </p:cNvGraphicFramePr>
          <p:nvPr>
            <p:extLst>
              <p:ext uri="{D42A27DB-BD31-4B8C-83A1-F6EECF244321}">
                <p14:modId xmlns:p14="http://schemas.microsoft.com/office/powerpoint/2010/main" val="1208881809"/>
              </p:ext>
            </p:extLst>
          </p:nvPr>
        </p:nvGraphicFramePr>
        <p:xfrm>
          <a:off x="3124200" y="1600200"/>
          <a:ext cx="2971800" cy="550863"/>
        </p:xfrm>
        <a:graphic>
          <a:graphicData uri="http://schemas.openxmlformats.org/presentationml/2006/ole">
            <mc:AlternateContent xmlns:mc="http://schemas.openxmlformats.org/markup-compatibility/2006">
              <mc:Choice xmlns:v="urn:schemas-microsoft-com:vml" Requires="v">
                <p:oleObj spid="_x0000_s1255" name="Equation" r:id="rId9" imgW="3416300" imgH="622300" progId="Equation.3">
                  <p:embed/>
                </p:oleObj>
              </mc:Choice>
              <mc:Fallback>
                <p:oleObj name="Equation" r:id="rId9" imgW="3416300" imgH="622300"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124200" y="1600200"/>
                        <a:ext cx="2971800" cy="550863"/>
                      </a:xfrm>
                      <a:prstGeom prst="rect">
                        <a:avLst/>
                      </a:prstGeom>
                      <a:solidFill>
                        <a:srgbClr val="FFCC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pic>
                </p:oleObj>
              </mc:Fallback>
            </mc:AlternateContent>
          </a:graphicData>
        </a:graphic>
      </p:graphicFrame>
      <p:sp>
        <p:nvSpPr>
          <p:cNvPr id="66572" name="Text Box 15"/>
          <p:cNvSpPr txBox="1">
            <a:spLocks noChangeArrowheads="1"/>
          </p:cNvSpPr>
          <p:nvPr/>
        </p:nvSpPr>
        <p:spPr bwMode="auto">
          <a:xfrm>
            <a:off x="6858000" y="2514600"/>
            <a:ext cx="2187575"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lgn="ctr" defTabSz="914400" eaLnBrk="0" fontAlgn="base" hangingPunct="0">
              <a:spcBef>
                <a:spcPct val="0"/>
              </a:spcBef>
              <a:spcAft>
                <a:spcPct val="0"/>
              </a:spcAft>
            </a:pPr>
            <a:r>
              <a:rPr lang="en-US" sz="2000">
                <a:solidFill>
                  <a:srgbClr val="06811A"/>
                </a:solidFill>
              </a:rPr>
              <a:t>Extrapolate to </a:t>
            </a:r>
          </a:p>
          <a:p>
            <a:pPr algn="ctr" defTabSz="914400" eaLnBrk="0" fontAlgn="base" hangingPunct="0">
              <a:spcBef>
                <a:spcPct val="0"/>
              </a:spcBef>
              <a:spcAft>
                <a:spcPct val="0"/>
              </a:spcAft>
            </a:pPr>
            <a:r>
              <a:rPr lang="en-US" sz="2000">
                <a:solidFill>
                  <a:srgbClr val="06811A"/>
                </a:solidFill>
              </a:rPr>
              <a:t>all other excitations</a:t>
            </a:r>
            <a:endParaRPr lang="en-US">
              <a:solidFill>
                <a:srgbClr val="000000"/>
              </a:solidFill>
            </a:endParaRPr>
          </a:p>
        </p:txBody>
      </p:sp>
      <p:sp>
        <p:nvSpPr>
          <p:cNvPr id="2" name="Title 1"/>
          <p:cNvSpPr>
            <a:spLocks noGrp="1"/>
          </p:cNvSpPr>
          <p:nvPr>
            <p:ph type="title"/>
          </p:nvPr>
        </p:nvSpPr>
        <p:spPr>
          <a:xfrm>
            <a:off x="0" y="14772"/>
            <a:ext cx="9144000" cy="635031"/>
          </a:xfrm>
        </p:spPr>
        <p:txBody>
          <a:bodyPr>
            <a:noAutofit/>
          </a:bodyPr>
          <a:lstStyle/>
          <a:p>
            <a:r>
              <a:rPr lang="en-US" sz="3400" dirty="0"/>
              <a:t>CASM: Clusters Approach to Statistical </a:t>
            </a:r>
            <a:r>
              <a:rPr lang="en-US" sz="3400" dirty="0" smtClean="0"/>
              <a:t>Mechanics</a:t>
            </a:r>
            <a:endParaRPr lang="en-US" sz="3400" dirty="0"/>
          </a:p>
        </p:txBody>
      </p:sp>
    </p:spTree>
    <p:extLst>
      <p:ext uri="{BB962C8B-B14F-4D97-AF65-F5344CB8AC3E}">
        <p14:creationId xmlns:p14="http://schemas.microsoft.com/office/powerpoint/2010/main" val="1159328043"/>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5020"/>
            <a:ext cx="8229600" cy="1143000"/>
          </a:xfrm>
        </p:spPr>
        <p:txBody>
          <a:bodyPr/>
          <a:lstStyle/>
          <a:p>
            <a:r>
              <a:rPr lang="en-US"/>
              <a:t>Characteristic potential in semi-grand canonical ensemble</a:t>
            </a:r>
          </a:p>
        </p:txBody>
      </p:sp>
      <p:pic>
        <p:nvPicPr>
          <p:cNvPr id="4" name="Picture 3"/>
          <p:cNvPicPr>
            <a:picLocks noChangeAspect="1"/>
          </p:cNvPicPr>
          <p:nvPr/>
        </p:nvPicPr>
        <p:blipFill>
          <a:blip r:embed="rId2"/>
          <a:stretch>
            <a:fillRect/>
          </a:stretch>
        </p:blipFill>
        <p:spPr>
          <a:xfrm>
            <a:off x="952702" y="2233686"/>
            <a:ext cx="6578180" cy="1436614"/>
          </a:xfrm>
          <a:prstGeom prst="rect">
            <a:avLst/>
          </a:prstGeom>
        </p:spPr>
      </p:pic>
      <p:pic>
        <p:nvPicPr>
          <p:cNvPr id="5" name="Picture 4"/>
          <p:cNvPicPr>
            <a:picLocks noChangeAspect="1"/>
          </p:cNvPicPr>
          <p:nvPr/>
        </p:nvPicPr>
        <p:blipFill>
          <a:blip r:embed="rId3"/>
          <a:stretch>
            <a:fillRect/>
          </a:stretch>
        </p:blipFill>
        <p:spPr>
          <a:xfrm>
            <a:off x="1401577" y="4292181"/>
            <a:ext cx="6729663" cy="2090491"/>
          </a:xfrm>
          <a:prstGeom prst="rect">
            <a:avLst/>
          </a:prstGeom>
        </p:spPr>
      </p:pic>
      <p:sp>
        <p:nvSpPr>
          <p:cNvPr id="6" name="TextBox 5"/>
          <p:cNvSpPr txBox="1"/>
          <p:nvPr/>
        </p:nvSpPr>
        <p:spPr>
          <a:xfrm>
            <a:off x="728082" y="3720360"/>
            <a:ext cx="6802800" cy="461665"/>
          </a:xfrm>
          <a:prstGeom prst="rect">
            <a:avLst/>
          </a:prstGeom>
          <a:noFill/>
        </p:spPr>
        <p:txBody>
          <a:bodyPr wrap="square" rtlCol="0">
            <a:spAutoFit/>
          </a:bodyPr>
          <a:lstStyle/>
          <a:p>
            <a:r>
              <a:rPr lang="en-US" sz="2400"/>
              <a:t>And partition function:</a:t>
            </a:r>
          </a:p>
        </p:txBody>
      </p:sp>
    </p:spTree>
    <p:extLst>
      <p:ext uri="{BB962C8B-B14F-4D97-AF65-F5344CB8AC3E}">
        <p14:creationId xmlns:p14="http://schemas.microsoft.com/office/powerpoint/2010/main" val="3912761468"/>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5020"/>
            <a:ext cx="8229600" cy="1143000"/>
          </a:xfrm>
        </p:spPr>
        <p:txBody>
          <a:bodyPr/>
          <a:lstStyle/>
          <a:p>
            <a:r>
              <a:rPr lang="en-US"/>
              <a:t>Equations of state</a:t>
            </a:r>
          </a:p>
        </p:txBody>
      </p:sp>
      <p:sp>
        <p:nvSpPr>
          <p:cNvPr id="6" name="TextBox 5"/>
          <p:cNvSpPr txBox="1"/>
          <p:nvPr/>
        </p:nvSpPr>
        <p:spPr>
          <a:xfrm>
            <a:off x="275535" y="1768020"/>
            <a:ext cx="6802800" cy="830997"/>
          </a:xfrm>
          <a:prstGeom prst="rect">
            <a:avLst/>
          </a:prstGeom>
          <a:noFill/>
        </p:spPr>
        <p:txBody>
          <a:bodyPr wrap="square" rtlCol="0">
            <a:spAutoFit/>
          </a:bodyPr>
          <a:lstStyle/>
          <a:p>
            <a:r>
              <a:rPr lang="en-US" sz="2400"/>
              <a:t>Combining differentials of the fundamental equation and characteristic potential:</a:t>
            </a:r>
          </a:p>
        </p:txBody>
      </p:sp>
      <p:pic>
        <p:nvPicPr>
          <p:cNvPr id="3" name="Picture 2"/>
          <p:cNvPicPr>
            <a:picLocks noChangeAspect="1"/>
          </p:cNvPicPr>
          <p:nvPr/>
        </p:nvPicPr>
        <p:blipFill>
          <a:blip r:embed="rId2"/>
          <a:stretch>
            <a:fillRect/>
          </a:stretch>
        </p:blipFill>
        <p:spPr>
          <a:xfrm>
            <a:off x="1643671" y="2698703"/>
            <a:ext cx="6369542" cy="725644"/>
          </a:xfrm>
          <a:prstGeom prst="rect">
            <a:avLst/>
          </a:prstGeom>
        </p:spPr>
      </p:pic>
      <p:pic>
        <p:nvPicPr>
          <p:cNvPr id="7" name="Picture 6"/>
          <p:cNvPicPr>
            <a:picLocks noChangeAspect="1"/>
          </p:cNvPicPr>
          <p:nvPr/>
        </p:nvPicPr>
        <p:blipFill>
          <a:blip r:embed="rId3"/>
          <a:stretch>
            <a:fillRect/>
          </a:stretch>
        </p:blipFill>
        <p:spPr>
          <a:xfrm>
            <a:off x="802990" y="2611194"/>
            <a:ext cx="961675" cy="961675"/>
          </a:xfrm>
          <a:prstGeom prst="rect">
            <a:avLst/>
          </a:prstGeom>
        </p:spPr>
      </p:pic>
      <p:pic>
        <p:nvPicPr>
          <p:cNvPr id="8" name="Picture 7"/>
          <p:cNvPicPr>
            <a:picLocks noChangeAspect="1"/>
          </p:cNvPicPr>
          <p:nvPr/>
        </p:nvPicPr>
        <p:blipFill>
          <a:blip r:embed="rId4"/>
          <a:stretch>
            <a:fillRect/>
          </a:stretch>
        </p:blipFill>
        <p:spPr>
          <a:xfrm>
            <a:off x="1865011" y="3352570"/>
            <a:ext cx="4861655" cy="3140448"/>
          </a:xfrm>
          <a:prstGeom prst="rect">
            <a:avLst/>
          </a:prstGeom>
        </p:spPr>
      </p:pic>
    </p:spTree>
    <p:extLst>
      <p:ext uri="{BB962C8B-B14F-4D97-AF65-F5344CB8AC3E}">
        <p14:creationId xmlns:p14="http://schemas.microsoft.com/office/powerpoint/2010/main" val="79595365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Thermodynamic Integration</a:t>
            </a:r>
          </a:p>
        </p:txBody>
      </p:sp>
      <p:pic>
        <p:nvPicPr>
          <p:cNvPr id="4" name="Picture 3"/>
          <p:cNvPicPr>
            <a:picLocks noChangeAspect="1"/>
          </p:cNvPicPr>
          <p:nvPr/>
        </p:nvPicPr>
        <p:blipFill>
          <a:blip r:embed="rId2"/>
          <a:stretch>
            <a:fillRect/>
          </a:stretch>
        </p:blipFill>
        <p:spPr>
          <a:xfrm>
            <a:off x="1211808" y="4335538"/>
            <a:ext cx="4368393" cy="1062582"/>
          </a:xfrm>
          <a:prstGeom prst="rect">
            <a:avLst/>
          </a:prstGeom>
        </p:spPr>
      </p:pic>
      <p:pic>
        <p:nvPicPr>
          <p:cNvPr id="5" name="Picture 4"/>
          <p:cNvPicPr>
            <a:picLocks noChangeAspect="1"/>
          </p:cNvPicPr>
          <p:nvPr/>
        </p:nvPicPr>
        <p:blipFill>
          <a:blip r:embed="rId3"/>
          <a:stretch>
            <a:fillRect/>
          </a:stretch>
        </p:blipFill>
        <p:spPr>
          <a:xfrm>
            <a:off x="1211808" y="3693840"/>
            <a:ext cx="3359478" cy="641698"/>
          </a:xfrm>
          <a:prstGeom prst="rect">
            <a:avLst/>
          </a:prstGeom>
        </p:spPr>
      </p:pic>
      <p:pic>
        <p:nvPicPr>
          <p:cNvPr id="6" name="Picture 5"/>
          <p:cNvPicPr>
            <a:picLocks noChangeAspect="1"/>
          </p:cNvPicPr>
          <p:nvPr/>
        </p:nvPicPr>
        <p:blipFill rotWithShape="1">
          <a:blip r:embed="rId3"/>
          <a:srcRect r="84694"/>
          <a:stretch/>
        </p:blipFill>
        <p:spPr>
          <a:xfrm>
            <a:off x="5988945" y="3606246"/>
            <a:ext cx="514191" cy="641698"/>
          </a:xfrm>
          <a:prstGeom prst="rect">
            <a:avLst/>
          </a:prstGeom>
        </p:spPr>
      </p:pic>
      <p:sp>
        <p:nvSpPr>
          <p:cNvPr id="7" name="TextBox 6"/>
          <p:cNvSpPr txBox="1"/>
          <p:nvPr/>
        </p:nvSpPr>
        <p:spPr>
          <a:xfrm>
            <a:off x="6400951" y="3679240"/>
            <a:ext cx="2241786" cy="707886"/>
          </a:xfrm>
          <a:prstGeom prst="rect">
            <a:avLst/>
          </a:prstGeom>
          <a:noFill/>
        </p:spPr>
        <p:txBody>
          <a:bodyPr wrap="square" rtlCol="0">
            <a:spAutoFit/>
          </a:bodyPr>
          <a:lstStyle/>
          <a:p>
            <a:pPr marL="174625" indent="-174625"/>
            <a:r>
              <a:rPr lang="en-US" sz="2000"/>
              <a:t>: potential energy    per unit cell</a:t>
            </a:r>
          </a:p>
        </p:txBody>
      </p:sp>
      <p:pic>
        <p:nvPicPr>
          <p:cNvPr id="8" name="Picture 7"/>
          <p:cNvPicPr>
            <a:picLocks noChangeAspect="1"/>
          </p:cNvPicPr>
          <p:nvPr/>
        </p:nvPicPr>
        <p:blipFill rotWithShape="1">
          <a:blip r:embed="rId4"/>
          <a:srcRect r="19306" b="46226"/>
          <a:stretch/>
        </p:blipFill>
        <p:spPr>
          <a:xfrm>
            <a:off x="2200700" y="2032772"/>
            <a:ext cx="5430420" cy="1124143"/>
          </a:xfrm>
          <a:prstGeom prst="rect">
            <a:avLst/>
          </a:prstGeom>
        </p:spPr>
      </p:pic>
      <p:pic>
        <p:nvPicPr>
          <p:cNvPr id="9" name="Picture 8"/>
          <p:cNvPicPr>
            <a:picLocks noChangeAspect="1"/>
          </p:cNvPicPr>
          <p:nvPr/>
        </p:nvPicPr>
        <p:blipFill>
          <a:blip r:embed="rId5"/>
          <a:stretch>
            <a:fillRect/>
          </a:stretch>
        </p:blipFill>
        <p:spPr>
          <a:xfrm>
            <a:off x="2780848" y="1215038"/>
            <a:ext cx="3476858" cy="1030180"/>
          </a:xfrm>
          <a:prstGeom prst="rect">
            <a:avLst/>
          </a:prstGeom>
        </p:spPr>
      </p:pic>
      <p:sp>
        <p:nvSpPr>
          <p:cNvPr id="10" name="TextBox 9"/>
          <p:cNvSpPr txBox="1"/>
          <p:nvPr/>
        </p:nvSpPr>
        <p:spPr>
          <a:xfrm>
            <a:off x="6430147" y="4503206"/>
            <a:ext cx="2212590" cy="400110"/>
          </a:xfrm>
          <a:prstGeom prst="rect">
            <a:avLst/>
          </a:prstGeom>
          <a:noFill/>
        </p:spPr>
        <p:txBody>
          <a:bodyPr wrap="none" rtlCol="0">
            <a:spAutoFit/>
          </a:bodyPr>
          <a:lstStyle/>
          <a:p>
            <a:r>
              <a:rPr lang="en-US" sz="2000"/>
              <a:t>: ensemble average</a:t>
            </a:r>
          </a:p>
        </p:txBody>
      </p:sp>
      <p:pic>
        <p:nvPicPr>
          <p:cNvPr id="11" name="Picture 10"/>
          <p:cNvPicPr>
            <a:picLocks noChangeAspect="1"/>
          </p:cNvPicPr>
          <p:nvPr/>
        </p:nvPicPr>
        <p:blipFill rotWithShape="1">
          <a:blip r:embed="rId2"/>
          <a:srcRect r="84186"/>
          <a:stretch/>
        </p:blipFill>
        <p:spPr>
          <a:xfrm>
            <a:off x="5870728" y="4239940"/>
            <a:ext cx="690800" cy="1062582"/>
          </a:xfrm>
          <a:prstGeom prst="rect">
            <a:avLst/>
          </a:prstGeom>
        </p:spPr>
      </p:pic>
      <p:sp>
        <p:nvSpPr>
          <p:cNvPr id="12" name="TextBox 11"/>
          <p:cNvSpPr txBox="1"/>
          <p:nvPr/>
        </p:nvSpPr>
        <p:spPr>
          <a:xfrm>
            <a:off x="666219" y="1620517"/>
            <a:ext cx="1359454" cy="369332"/>
          </a:xfrm>
          <a:prstGeom prst="rect">
            <a:avLst/>
          </a:prstGeom>
          <a:noFill/>
        </p:spPr>
        <p:txBody>
          <a:bodyPr wrap="none" rtlCol="0">
            <a:spAutoFit/>
          </a:bodyPr>
          <a:lstStyle/>
          <a:p>
            <a:r>
              <a:rPr lang="en-US"/>
              <a:t>Free energy:</a:t>
            </a:r>
          </a:p>
        </p:txBody>
      </p:sp>
      <p:sp>
        <p:nvSpPr>
          <p:cNvPr id="13" name="TextBox 12"/>
          <p:cNvSpPr txBox="1"/>
          <p:nvPr/>
        </p:nvSpPr>
        <p:spPr>
          <a:xfrm>
            <a:off x="146134" y="2275700"/>
            <a:ext cx="1891338" cy="369332"/>
          </a:xfrm>
          <a:prstGeom prst="rect">
            <a:avLst/>
          </a:prstGeom>
          <a:noFill/>
        </p:spPr>
        <p:txBody>
          <a:bodyPr wrap="none" rtlCol="0">
            <a:spAutoFit/>
          </a:bodyPr>
          <a:lstStyle/>
          <a:p>
            <a:r>
              <a:rPr lang="en-US"/>
              <a:t>Partition function:</a:t>
            </a:r>
          </a:p>
        </p:txBody>
      </p:sp>
    </p:spTree>
    <p:extLst>
      <p:ext uri="{BB962C8B-B14F-4D97-AF65-F5344CB8AC3E}">
        <p14:creationId xmlns:p14="http://schemas.microsoft.com/office/powerpoint/2010/main" val="27990359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Thermodynamic Integration</a:t>
            </a:r>
          </a:p>
        </p:txBody>
      </p:sp>
      <p:pic>
        <p:nvPicPr>
          <p:cNvPr id="4" name="Picture 3"/>
          <p:cNvPicPr>
            <a:picLocks noChangeAspect="1"/>
          </p:cNvPicPr>
          <p:nvPr/>
        </p:nvPicPr>
        <p:blipFill>
          <a:blip r:embed="rId2"/>
          <a:stretch>
            <a:fillRect/>
          </a:stretch>
        </p:blipFill>
        <p:spPr>
          <a:xfrm>
            <a:off x="3003583" y="2630081"/>
            <a:ext cx="4495788" cy="933088"/>
          </a:xfrm>
          <a:prstGeom prst="rect">
            <a:avLst/>
          </a:prstGeom>
        </p:spPr>
      </p:pic>
      <p:pic>
        <p:nvPicPr>
          <p:cNvPr id="6" name="Picture 5"/>
          <p:cNvPicPr>
            <a:picLocks noChangeAspect="1"/>
          </p:cNvPicPr>
          <p:nvPr/>
        </p:nvPicPr>
        <p:blipFill rotWithShape="1">
          <a:blip r:embed="rId3"/>
          <a:srcRect r="32878"/>
          <a:stretch/>
        </p:blipFill>
        <p:spPr>
          <a:xfrm>
            <a:off x="2567826" y="1680080"/>
            <a:ext cx="3680239" cy="950001"/>
          </a:xfrm>
          <a:prstGeom prst="rect">
            <a:avLst/>
          </a:prstGeom>
        </p:spPr>
      </p:pic>
      <p:pic>
        <p:nvPicPr>
          <p:cNvPr id="8" name="Picture 7"/>
          <p:cNvPicPr>
            <a:picLocks noChangeAspect="1"/>
          </p:cNvPicPr>
          <p:nvPr/>
        </p:nvPicPr>
        <p:blipFill rotWithShape="1">
          <a:blip r:embed="rId4"/>
          <a:srcRect t="57857"/>
          <a:stretch/>
        </p:blipFill>
        <p:spPr>
          <a:xfrm>
            <a:off x="457200" y="4296295"/>
            <a:ext cx="8182074" cy="988633"/>
          </a:xfrm>
          <a:prstGeom prst="rect">
            <a:avLst/>
          </a:prstGeom>
          <a:ln>
            <a:solidFill>
              <a:srgbClr val="4F81BD"/>
            </a:solidFill>
          </a:ln>
        </p:spPr>
      </p:pic>
      <p:sp>
        <p:nvSpPr>
          <p:cNvPr id="10" name="TextBox 9"/>
          <p:cNvSpPr txBox="1"/>
          <p:nvPr/>
        </p:nvSpPr>
        <p:spPr>
          <a:xfrm>
            <a:off x="378083" y="2743396"/>
            <a:ext cx="2773675" cy="646331"/>
          </a:xfrm>
          <a:prstGeom prst="rect">
            <a:avLst/>
          </a:prstGeom>
          <a:noFill/>
        </p:spPr>
        <p:txBody>
          <a:bodyPr wrap="square" rtlCol="0">
            <a:spAutoFit/>
          </a:bodyPr>
          <a:lstStyle/>
          <a:p>
            <a:r>
              <a:rPr lang="en-US"/>
              <a:t>From the partition function and ensemble average:</a:t>
            </a:r>
          </a:p>
        </p:txBody>
      </p:sp>
      <p:sp>
        <p:nvSpPr>
          <p:cNvPr id="11" name="TextBox 10"/>
          <p:cNvSpPr txBox="1"/>
          <p:nvPr/>
        </p:nvSpPr>
        <p:spPr>
          <a:xfrm>
            <a:off x="378083" y="1515261"/>
            <a:ext cx="2773675" cy="369332"/>
          </a:xfrm>
          <a:prstGeom prst="rect">
            <a:avLst/>
          </a:prstGeom>
          <a:noFill/>
        </p:spPr>
        <p:txBody>
          <a:bodyPr wrap="square" rtlCol="0">
            <a:spAutoFit/>
          </a:bodyPr>
          <a:lstStyle/>
          <a:p>
            <a:r>
              <a:rPr lang="en-US"/>
              <a:t>From free energy:</a:t>
            </a:r>
          </a:p>
        </p:txBody>
      </p:sp>
    </p:spTree>
    <p:extLst>
      <p:ext uri="{BB962C8B-B14F-4D97-AF65-F5344CB8AC3E}">
        <p14:creationId xmlns:p14="http://schemas.microsoft.com/office/powerpoint/2010/main" val="1158868390"/>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8808" y="274638"/>
            <a:ext cx="8229600" cy="1143000"/>
          </a:xfrm>
        </p:spPr>
        <p:txBody>
          <a:bodyPr/>
          <a:lstStyle/>
          <a:p>
            <a:r>
              <a:rPr lang="en-US"/>
              <a:t>Thermodynamic Integration</a:t>
            </a:r>
          </a:p>
        </p:txBody>
      </p:sp>
      <p:sp>
        <p:nvSpPr>
          <p:cNvPr id="10" name="TextBox 9"/>
          <p:cNvSpPr txBox="1"/>
          <p:nvPr/>
        </p:nvSpPr>
        <p:spPr>
          <a:xfrm>
            <a:off x="398808" y="2598030"/>
            <a:ext cx="2773675" cy="646331"/>
          </a:xfrm>
          <a:prstGeom prst="rect">
            <a:avLst/>
          </a:prstGeom>
          <a:noFill/>
        </p:spPr>
        <p:txBody>
          <a:bodyPr wrap="square" rtlCol="0">
            <a:spAutoFit/>
          </a:bodyPr>
          <a:lstStyle/>
          <a:p>
            <a:r>
              <a:rPr lang="en-US"/>
              <a:t>From the partition function and ensemble average:</a:t>
            </a:r>
          </a:p>
        </p:txBody>
      </p:sp>
      <p:sp>
        <p:nvSpPr>
          <p:cNvPr id="11" name="TextBox 10"/>
          <p:cNvSpPr txBox="1"/>
          <p:nvPr/>
        </p:nvSpPr>
        <p:spPr>
          <a:xfrm>
            <a:off x="398808" y="1617870"/>
            <a:ext cx="2773675" cy="369332"/>
          </a:xfrm>
          <a:prstGeom prst="rect">
            <a:avLst/>
          </a:prstGeom>
          <a:noFill/>
        </p:spPr>
        <p:txBody>
          <a:bodyPr wrap="square" rtlCol="0">
            <a:spAutoFit/>
          </a:bodyPr>
          <a:lstStyle/>
          <a:p>
            <a:r>
              <a:rPr lang="en-US"/>
              <a:t>From free energy:</a:t>
            </a:r>
          </a:p>
        </p:txBody>
      </p:sp>
      <p:pic>
        <p:nvPicPr>
          <p:cNvPr id="3" name="Picture 2"/>
          <p:cNvPicPr>
            <a:picLocks noChangeAspect="1"/>
          </p:cNvPicPr>
          <p:nvPr/>
        </p:nvPicPr>
        <p:blipFill>
          <a:blip r:embed="rId2"/>
          <a:stretch>
            <a:fillRect/>
          </a:stretch>
        </p:blipFill>
        <p:spPr>
          <a:xfrm>
            <a:off x="378083" y="4295343"/>
            <a:ext cx="8088922" cy="980475"/>
          </a:xfrm>
          <a:prstGeom prst="rect">
            <a:avLst/>
          </a:prstGeom>
          <a:ln>
            <a:solidFill>
              <a:srgbClr val="4F81BD"/>
            </a:solidFill>
          </a:ln>
        </p:spPr>
      </p:pic>
      <p:pic>
        <p:nvPicPr>
          <p:cNvPr id="5" name="Picture 4"/>
          <p:cNvPicPr>
            <a:picLocks noChangeAspect="1"/>
          </p:cNvPicPr>
          <p:nvPr/>
        </p:nvPicPr>
        <p:blipFill>
          <a:blip r:embed="rId3"/>
          <a:stretch>
            <a:fillRect/>
          </a:stretch>
        </p:blipFill>
        <p:spPr>
          <a:xfrm>
            <a:off x="3172483" y="2495836"/>
            <a:ext cx="4783664" cy="847392"/>
          </a:xfrm>
          <a:prstGeom prst="rect">
            <a:avLst/>
          </a:prstGeom>
        </p:spPr>
      </p:pic>
      <p:pic>
        <p:nvPicPr>
          <p:cNvPr id="7" name="Picture 6"/>
          <p:cNvPicPr>
            <a:picLocks noChangeAspect="1"/>
          </p:cNvPicPr>
          <p:nvPr/>
        </p:nvPicPr>
        <p:blipFill rotWithShape="1">
          <a:blip r:embed="rId4"/>
          <a:srcRect r="31828"/>
          <a:stretch/>
        </p:blipFill>
        <p:spPr>
          <a:xfrm>
            <a:off x="2366481" y="1545617"/>
            <a:ext cx="3785523" cy="789632"/>
          </a:xfrm>
          <a:prstGeom prst="rect">
            <a:avLst/>
          </a:prstGeom>
        </p:spPr>
      </p:pic>
    </p:spTree>
    <p:extLst>
      <p:ext uri="{BB962C8B-B14F-4D97-AF65-F5344CB8AC3E}">
        <p14:creationId xmlns:p14="http://schemas.microsoft.com/office/powerpoint/2010/main" val="123781621"/>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Reference states</a:t>
            </a:r>
          </a:p>
        </p:txBody>
      </p:sp>
      <p:sp>
        <p:nvSpPr>
          <p:cNvPr id="3" name="Content Placeholder 2"/>
          <p:cNvSpPr>
            <a:spLocks noGrp="1"/>
          </p:cNvSpPr>
          <p:nvPr>
            <p:ph idx="1"/>
          </p:nvPr>
        </p:nvSpPr>
        <p:spPr/>
        <p:txBody>
          <a:bodyPr/>
          <a:lstStyle/>
          <a:p>
            <a:r>
              <a:rPr lang="en-US"/>
              <a:t>Low temperature expansion</a:t>
            </a:r>
          </a:p>
          <a:p>
            <a:pPr lvl="1"/>
            <a:r>
              <a:rPr lang="en-US"/>
              <a:t>At low T, only the lowest energy configurations (ground state, and most stable perturbations) will contribute to the partition function. Evaluate partition function explicitly by enumerating 1, 2, ... occupant perturbations.  CASM implements the approximation with only 1 occupant perturbations.</a:t>
            </a:r>
          </a:p>
        </p:txBody>
      </p:sp>
      <p:pic>
        <p:nvPicPr>
          <p:cNvPr id="4" name="Picture 3"/>
          <p:cNvPicPr>
            <a:picLocks noChangeAspect="1"/>
          </p:cNvPicPr>
          <p:nvPr/>
        </p:nvPicPr>
        <p:blipFill rotWithShape="1">
          <a:blip r:embed="rId2"/>
          <a:srcRect r="19306" b="46226"/>
          <a:stretch/>
        </p:blipFill>
        <p:spPr>
          <a:xfrm>
            <a:off x="1835742" y="5178896"/>
            <a:ext cx="5430420" cy="1124143"/>
          </a:xfrm>
          <a:prstGeom prst="rect">
            <a:avLst/>
          </a:prstGeom>
        </p:spPr>
      </p:pic>
    </p:spTree>
    <p:extLst>
      <p:ext uri="{BB962C8B-B14F-4D97-AF65-F5344CB8AC3E}">
        <p14:creationId xmlns:p14="http://schemas.microsoft.com/office/powerpoint/2010/main" val="4231224882"/>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Reference states</a:t>
            </a:r>
          </a:p>
        </p:txBody>
      </p:sp>
      <p:sp>
        <p:nvSpPr>
          <p:cNvPr id="3" name="Content Placeholder 2"/>
          <p:cNvSpPr>
            <a:spLocks noGrp="1"/>
          </p:cNvSpPr>
          <p:nvPr>
            <p:ph idx="1"/>
          </p:nvPr>
        </p:nvSpPr>
        <p:spPr>
          <a:xfrm>
            <a:off x="457200" y="1600200"/>
            <a:ext cx="8229600" cy="648085"/>
          </a:xfrm>
        </p:spPr>
        <p:txBody>
          <a:bodyPr/>
          <a:lstStyle/>
          <a:p>
            <a:r>
              <a:rPr lang="en-US"/>
              <a:t>Dilute concentration:</a:t>
            </a:r>
          </a:p>
          <a:p>
            <a:pPr marL="0" indent="0">
              <a:buNone/>
            </a:pPr>
            <a:endParaRPr lang="en-US"/>
          </a:p>
        </p:txBody>
      </p:sp>
      <p:pic>
        <p:nvPicPr>
          <p:cNvPr id="6" name="Picture 5"/>
          <p:cNvPicPr>
            <a:picLocks noChangeAspect="1"/>
          </p:cNvPicPr>
          <p:nvPr/>
        </p:nvPicPr>
        <p:blipFill>
          <a:blip r:embed="rId2"/>
          <a:stretch>
            <a:fillRect/>
          </a:stretch>
        </p:blipFill>
        <p:spPr>
          <a:xfrm>
            <a:off x="2165551" y="2446937"/>
            <a:ext cx="3924300" cy="520700"/>
          </a:xfrm>
          <a:prstGeom prst="rect">
            <a:avLst/>
          </a:prstGeom>
        </p:spPr>
      </p:pic>
      <p:pic>
        <p:nvPicPr>
          <p:cNvPr id="4" name="Picture 3"/>
          <p:cNvPicPr>
            <a:picLocks noChangeAspect="1"/>
          </p:cNvPicPr>
          <p:nvPr/>
        </p:nvPicPr>
        <p:blipFill>
          <a:blip r:embed="rId3"/>
          <a:stretch>
            <a:fillRect/>
          </a:stretch>
        </p:blipFill>
        <p:spPr>
          <a:xfrm>
            <a:off x="939800" y="3392310"/>
            <a:ext cx="7645400" cy="849489"/>
          </a:xfrm>
          <a:prstGeom prst="rect">
            <a:avLst/>
          </a:prstGeom>
        </p:spPr>
      </p:pic>
    </p:spTree>
    <p:extLst>
      <p:ext uri="{BB962C8B-B14F-4D97-AF65-F5344CB8AC3E}">
        <p14:creationId xmlns:p14="http://schemas.microsoft.com/office/powerpoint/2010/main" val="4224433175"/>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5" name="Title 1"/>
          <p:cNvSpPr>
            <a:spLocks noGrp="1"/>
          </p:cNvSpPr>
          <p:nvPr>
            <p:ph type="title"/>
          </p:nvPr>
        </p:nvSpPr>
        <p:spPr>
          <a:xfrm>
            <a:off x="685800" y="228600"/>
            <a:ext cx="7772400" cy="533400"/>
          </a:xfrm>
        </p:spPr>
        <p:txBody>
          <a:bodyPr/>
          <a:lstStyle/>
          <a:p>
            <a:r>
              <a:rPr lang="en-US">
                <a:latin typeface="Arial" charset="0"/>
                <a:ea typeface="ＭＳ Ｐゴシック" charset="0"/>
                <a:cs typeface="ＭＳ Ｐゴシック" charset="0"/>
              </a:rPr>
              <a:t>Importance sampling</a:t>
            </a:r>
          </a:p>
        </p:txBody>
      </p:sp>
      <p:sp>
        <p:nvSpPr>
          <p:cNvPr id="82946" name="TextBox 3"/>
          <p:cNvSpPr txBox="1">
            <a:spLocks noChangeArrowheads="1"/>
          </p:cNvSpPr>
          <p:nvPr/>
        </p:nvSpPr>
        <p:spPr bwMode="auto">
          <a:xfrm>
            <a:off x="379413" y="1219200"/>
            <a:ext cx="8042275"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lgn="ctr"/>
            <a:r>
              <a:rPr lang="en-US">
                <a:solidFill>
                  <a:srgbClr val="800000"/>
                </a:solidFill>
              </a:rPr>
              <a:t>To numerically average thermodynamic quantities, </a:t>
            </a:r>
          </a:p>
          <a:p>
            <a:pPr algn="ctr"/>
            <a:r>
              <a:rPr lang="en-US">
                <a:solidFill>
                  <a:srgbClr val="800000"/>
                </a:solidFill>
              </a:rPr>
              <a:t>you don</a:t>
            </a:r>
            <a:r>
              <a:rPr lang="ja-JP" altLang="en-US">
                <a:solidFill>
                  <a:srgbClr val="800000"/>
                </a:solidFill>
              </a:rPr>
              <a:t>’</a:t>
            </a:r>
            <a:r>
              <a:rPr lang="en-US" altLang="ja-JP">
                <a:solidFill>
                  <a:srgbClr val="800000"/>
                </a:solidFill>
              </a:rPr>
              <a:t>t want to randomly sample       from the </a:t>
            </a:r>
            <a:r>
              <a:rPr lang="en-US" altLang="ja-JP" i="1">
                <a:solidFill>
                  <a:srgbClr val="800000"/>
                </a:solidFill>
              </a:rPr>
              <a:t>2</a:t>
            </a:r>
            <a:r>
              <a:rPr lang="en-US" altLang="ja-JP" i="1" baseline="30000">
                <a:solidFill>
                  <a:srgbClr val="800000"/>
                </a:solidFill>
              </a:rPr>
              <a:t>N</a:t>
            </a:r>
            <a:r>
              <a:rPr lang="en-US" altLang="ja-JP">
                <a:solidFill>
                  <a:srgbClr val="800000"/>
                </a:solidFill>
              </a:rPr>
              <a:t> possibilities</a:t>
            </a:r>
            <a:endParaRPr lang="en-US">
              <a:solidFill>
                <a:srgbClr val="800000"/>
              </a:solidFill>
            </a:endParaRPr>
          </a:p>
        </p:txBody>
      </p:sp>
      <p:graphicFrame>
        <p:nvGraphicFramePr>
          <p:cNvPr id="82947" name="Object 2"/>
          <p:cNvGraphicFramePr>
            <a:graphicFrameLocks noChangeAspect="1"/>
          </p:cNvGraphicFramePr>
          <p:nvPr/>
        </p:nvGraphicFramePr>
        <p:xfrm>
          <a:off x="4953000" y="1676400"/>
          <a:ext cx="279400" cy="306388"/>
        </p:xfrm>
        <a:graphic>
          <a:graphicData uri="http://schemas.openxmlformats.org/presentationml/2006/ole">
            <mc:AlternateContent xmlns:mc="http://schemas.openxmlformats.org/markup-compatibility/2006">
              <mc:Choice xmlns:v="urn:schemas-microsoft-com:vml" Requires="v">
                <p:oleObj spid="_x0000_s19583" name="Equation" r:id="rId3" imgW="127000" imgH="139700" progId="Equation.3">
                  <p:embed/>
                </p:oleObj>
              </mc:Choice>
              <mc:Fallback>
                <p:oleObj name="Equation" r:id="rId3" imgW="127000" imgH="13970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53000" y="1676400"/>
                        <a:ext cx="279400" cy="3063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pic>
                </p:oleObj>
              </mc:Fallback>
            </mc:AlternateContent>
          </a:graphicData>
        </a:graphic>
      </p:graphicFrame>
      <p:sp>
        <p:nvSpPr>
          <p:cNvPr id="82948" name="TextBox 5"/>
          <p:cNvSpPr txBox="1">
            <a:spLocks noChangeArrowheads="1"/>
          </p:cNvSpPr>
          <p:nvPr/>
        </p:nvSpPr>
        <p:spPr bwMode="auto">
          <a:xfrm>
            <a:off x="1981200" y="3200400"/>
            <a:ext cx="5389563"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lgn="ctr"/>
            <a:r>
              <a:rPr lang="en-US">
                <a:solidFill>
                  <a:srgbClr val="008000"/>
                </a:solidFill>
              </a:rPr>
              <a:t>Instead you want to sample configurations </a:t>
            </a:r>
          </a:p>
          <a:p>
            <a:pPr algn="ctr"/>
            <a:r>
              <a:rPr lang="en-US">
                <a:solidFill>
                  <a:srgbClr val="008000"/>
                </a:solidFill>
              </a:rPr>
              <a:t>with their probability of occurrence </a:t>
            </a:r>
          </a:p>
        </p:txBody>
      </p:sp>
      <p:graphicFrame>
        <p:nvGraphicFramePr>
          <p:cNvPr id="82949" name="Object 3"/>
          <p:cNvGraphicFramePr>
            <a:graphicFrameLocks noChangeAspect="1"/>
          </p:cNvGraphicFramePr>
          <p:nvPr/>
        </p:nvGraphicFramePr>
        <p:xfrm>
          <a:off x="7315200" y="3276600"/>
          <a:ext cx="279400" cy="306388"/>
        </p:xfrm>
        <a:graphic>
          <a:graphicData uri="http://schemas.openxmlformats.org/presentationml/2006/ole">
            <mc:AlternateContent xmlns:mc="http://schemas.openxmlformats.org/markup-compatibility/2006">
              <mc:Choice xmlns:v="urn:schemas-microsoft-com:vml" Requires="v">
                <p:oleObj spid="_x0000_s19584" name="Equation" r:id="rId5" imgW="127000" imgH="139700" progId="Equation.3">
                  <p:embed/>
                </p:oleObj>
              </mc:Choice>
              <mc:Fallback>
                <p:oleObj name="Equation" r:id="rId5" imgW="127000" imgH="13970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15200" y="3276600"/>
                        <a:ext cx="279400" cy="3063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pic>
                </p:oleObj>
              </mc:Fallback>
            </mc:AlternateContent>
          </a:graphicData>
        </a:graphic>
      </p:graphicFrame>
      <p:graphicFrame>
        <p:nvGraphicFramePr>
          <p:cNvPr id="82950" name="Object 4"/>
          <p:cNvGraphicFramePr>
            <a:graphicFrameLocks noChangeAspect="1"/>
          </p:cNvGraphicFramePr>
          <p:nvPr>
            <p:extLst>
              <p:ext uri="{D42A27DB-BD31-4B8C-83A1-F6EECF244321}">
                <p14:modId xmlns:p14="http://schemas.microsoft.com/office/powerpoint/2010/main" val="2405254977"/>
              </p:ext>
            </p:extLst>
          </p:nvPr>
        </p:nvGraphicFramePr>
        <p:xfrm>
          <a:off x="487363" y="4397375"/>
          <a:ext cx="3489325" cy="874713"/>
        </p:xfrm>
        <a:graphic>
          <a:graphicData uri="http://schemas.openxmlformats.org/presentationml/2006/ole">
            <mc:AlternateContent xmlns:mc="http://schemas.openxmlformats.org/markup-compatibility/2006">
              <mc:Choice xmlns:v="urn:schemas-microsoft-com:vml" Requires="v">
                <p:oleObj spid="_x0000_s19585" name="Equation" r:id="rId6" imgW="1930400" imgH="482600" progId="Equation.3">
                  <p:embed/>
                </p:oleObj>
              </mc:Choice>
              <mc:Fallback>
                <p:oleObj name="Equation" r:id="rId6" imgW="1930400" imgH="482600" progId="Equation.3">
                  <p:embed/>
                  <p:pic>
                    <p:nvPicPr>
                      <p:cNvPr id="0" name=""/>
                      <p:cNvPicPr>
                        <a:picLocks noChangeAspect="1" noChangeArrowheads="1"/>
                      </p:cNvPicPr>
                      <p:nvPr/>
                    </p:nvPicPr>
                    <p:blipFill>
                      <a:blip r:embed="rId7"/>
                      <a:srcRect/>
                      <a:stretch>
                        <a:fillRect/>
                      </a:stretch>
                    </p:blipFill>
                    <p:spPr bwMode="auto">
                      <a:xfrm>
                        <a:off x="487363" y="4397375"/>
                        <a:ext cx="3489325" cy="874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pic>
                </p:oleObj>
              </mc:Fallback>
            </mc:AlternateContent>
          </a:graphicData>
        </a:graphic>
      </p:graphicFrame>
      <p:graphicFrame>
        <p:nvGraphicFramePr>
          <p:cNvPr id="82951" name="Object 5"/>
          <p:cNvGraphicFramePr>
            <a:graphicFrameLocks noChangeAspect="1"/>
          </p:cNvGraphicFramePr>
          <p:nvPr>
            <p:extLst>
              <p:ext uri="{D42A27DB-BD31-4B8C-83A1-F6EECF244321}">
                <p14:modId xmlns:p14="http://schemas.microsoft.com/office/powerpoint/2010/main" val="2446152706"/>
              </p:ext>
            </p:extLst>
          </p:nvPr>
        </p:nvGraphicFramePr>
        <p:xfrm>
          <a:off x="5356225" y="4419600"/>
          <a:ext cx="3148013" cy="873125"/>
        </p:xfrm>
        <a:graphic>
          <a:graphicData uri="http://schemas.openxmlformats.org/presentationml/2006/ole">
            <mc:AlternateContent xmlns:mc="http://schemas.openxmlformats.org/markup-compatibility/2006">
              <mc:Choice xmlns:v="urn:schemas-microsoft-com:vml" Requires="v">
                <p:oleObj spid="_x0000_s19586" name="Equation" r:id="rId8" imgW="1739900" imgH="482600" progId="Equation.3">
                  <p:embed/>
                </p:oleObj>
              </mc:Choice>
              <mc:Fallback>
                <p:oleObj name="Equation" r:id="rId8" imgW="1739900" imgH="482600" progId="Equation.3">
                  <p:embed/>
                  <p:pic>
                    <p:nvPicPr>
                      <p:cNvPr id="0" name=""/>
                      <p:cNvPicPr>
                        <a:picLocks noChangeAspect="1" noChangeArrowheads="1"/>
                      </p:cNvPicPr>
                      <p:nvPr/>
                    </p:nvPicPr>
                    <p:blipFill>
                      <a:blip r:embed="rId9"/>
                      <a:srcRect/>
                      <a:stretch>
                        <a:fillRect/>
                      </a:stretch>
                    </p:blipFill>
                    <p:spPr bwMode="auto">
                      <a:xfrm>
                        <a:off x="5356225" y="4419600"/>
                        <a:ext cx="3148013" cy="873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pic>
                </p:oleObj>
              </mc:Fallback>
            </mc:AlternateContent>
          </a:graphicData>
        </a:graphic>
      </p:graphicFrame>
    </p:spTree>
    <p:extLst>
      <p:ext uri="{BB962C8B-B14F-4D97-AF65-F5344CB8AC3E}">
        <p14:creationId xmlns:p14="http://schemas.microsoft.com/office/powerpoint/2010/main" val="3842725511"/>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Metropolis Monte Carlo Algorithm</a:t>
            </a:r>
          </a:p>
        </p:txBody>
      </p:sp>
      <p:sp>
        <p:nvSpPr>
          <p:cNvPr id="3" name="Content Placeholder 2"/>
          <p:cNvSpPr>
            <a:spLocks noGrp="1"/>
          </p:cNvSpPr>
          <p:nvPr>
            <p:ph idx="1"/>
          </p:nvPr>
        </p:nvSpPr>
        <p:spPr>
          <a:xfrm>
            <a:off x="457200" y="3671036"/>
            <a:ext cx="8229600" cy="2540287"/>
          </a:xfrm>
        </p:spPr>
        <p:txBody>
          <a:bodyPr>
            <a:normAutofit/>
          </a:bodyPr>
          <a:lstStyle/>
          <a:p>
            <a:pPr marL="514350" indent="-514350">
              <a:buFont typeface="+mj-lt"/>
              <a:buAutoNum type="arabicParenR"/>
            </a:pPr>
            <a:r>
              <a:rPr lang="en-US" sz="2000"/>
              <a:t>Identify a possible change in configuration (add/remove/swap, etc.)</a:t>
            </a:r>
          </a:p>
          <a:p>
            <a:pPr marL="514350" indent="-514350">
              <a:buFont typeface="+mj-lt"/>
              <a:buAutoNum type="arabicParenR"/>
            </a:pPr>
            <a:r>
              <a:rPr lang="en-US" sz="2000"/>
              <a:t>Calculate the associated change in potential energy, ΔΩ</a:t>
            </a:r>
          </a:p>
          <a:p>
            <a:pPr marL="514350" indent="-514350">
              <a:buFont typeface="+mj-lt"/>
              <a:buAutoNum type="arabicParenR"/>
            </a:pPr>
            <a:r>
              <a:rPr lang="en-US" sz="2000"/>
              <a:t>Accept the move if :</a:t>
            </a:r>
          </a:p>
          <a:p>
            <a:pPr marL="793750" lvl="1">
              <a:lnSpc>
                <a:spcPct val="150000"/>
              </a:lnSpc>
            </a:pPr>
            <a:r>
              <a:rPr lang="en-US" sz="1600"/>
              <a:t>ΔΩ &lt; 0  or                                   where R is a random number in range [0,1)</a:t>
            </a:r>
          </a:p>
          <a:p>
            <a:pPr marL="508000" indent="-457200">
              <a:lnSpc>
                <a:spcPct val="150000"/>
              </a:lnSpc>
              <a:buFont typeface="+mj-lt"/>
              <a:buAutoNum type="arabicParenR"/>
            </a:pPr>
            <a:r>
              <a:rPr lang="en-US" sz="2000"/>
              <a:t>Increment the number of steps whether the change is accepted or not</a:t>
            </a:r>
          </a:p>
          <a:p>
            <a:pPr marL="50800" indent="0">
              <a:lnSpc>
                <a:spcPct val="150000"/>
              </a:lnSpc>
              <a:buNone/>
            </a:pPr>
            <a:endParaRPr lang="en-US" sz="2000"/>
          </a:p>
          <a:p>
            <a:pPr marL="50800" indent="0">
              <a:lnSpc>
                <a:spcPct val="150000"/>
              </a:lnSpc>
              <a:buNone/>
            </a:pPr>
            <a:endParaRPr lang="en-US" sz="2000"/>
          </a:p>
          <a:p>
            <a:pPr marL="793750" lvl="1"/>
            <a:endParaRPr lang="en-US" sz="1600"/>
          </a:p>
          <a:p>
            <a:pPr marL="514350" indent="-514350">
              <a:buFont typeface="+mj-lt"/>
              <a:buAutoNum type="arabicParenR"/>
            </a:pPr>
            <a:endParaRPr lang="en-US" sz="2000"/>
          </a:p>
        </p:txBody>
      </p:sp>
      <p:graphicFrame>
        <p:nvGraphicFramePr>
          <p:cNvPr id="4" name="Object 3"/>
          <p:cNvGraphicFramePr>
            <a:graphicFrameLocks noChangeAspect="1"/>
          </p:cNvGraphicFramePr>
          <p:nvPr>
            <p:extLst>
              <p:ext uri="{D42A27DB-BD31-4B8C-83A1-F6EECF244321}">
                <p14:modId xmlns:p14="http://schemas.microsoft.com/office/powerpoint/2010/main" val="4035071462"/>
              </p:ext>
            </p:extLst>
          </p:nvPr>
        </p:nvGraphicFramePr>
        <p:xfrm>
          <a:off x="2248252" y="4757752"/>
          <a:ext cx="1327150" cy="593725"/>
        </p:xfrm>
        <a:graphic>
          <a:graphicData uri="http://schemas.openxmlformats.org/presentationml/2006/ole">
            <mc:AlternateContent xmlns:mc="http://schemas.openxmlformats.org/markup-compatibility/2006">
              <mc:Choice xmlns:v="urn:schemas-microsoft-com:vml" Requires="v">
                <p:oleObj spid="_x0000_s21509" name="Equation" r:id="rId3" imgW="965200" imgH="431800" progId="Equation.3">
                  <p:embed/>
                </p:oleObj>
              </mc:Choice>
              <mc:Fallback>
                <p:oleObj name="Equation" r:id="rId3" imgW="965200" imgH="431800" progId="Equation.3">
                  <p:embed/>
                  <p:pic>
                    <p:nvPicPr>
                      <p:cNvPr id="0" name=""/>
                      <p:cNvPicPr/>
                      <p:nvPr/>
                    </p:nvPicPr>
                    <p:blipFill>
                      <a:blip r:embed="rId4"/>
                      <a:stretch>
                        <a:fillRect/>
                      </a:stretch>
                    </p:blipFill>
                    <p:spPr>
                      <a:xfrm>
                        <a:off x="2248252" y="4757752"/>
                        <a:ext cx="1327150" cy="593725"/>
                      </a:xfrm>
                      <a:prstGeom prst="rect">
                        <a:avLst/>
                      </a:prstGeom>
                    </p:spPr>
                  </p:pic>
                </p:oleObj>
              </mc:Fallback>
            </mc:AlternateContent>
          </a:graphicData>
        </a:graphic>
      </p:graphicFrame>
      <p:sp>
        <p:nvSpPr>
          <p:cNvPr id="7" name="TextBox 6"/>
          <p:cNvSpPr txBox="1"/>
          <p:nvPr/>
        </p:nvSpPr>
        <p:spPr>
          <a:xfrm>
            <a:off x="1161635" y="5902741"/>
            <a:ext cx="7982365" cy="461665"/>
          </a:xfrm>
          <a:prstGeom prst="rect">
            <a:avLst/>
          </a:prstGeom>
          <a:noFill/>
        </p:spPr>
        <p:txBody>
          <a:bodyPr wrap="square" rtlCol="0">
            <a:spAutoFit/>
          </a:bodyPr>
          <a:lstStyle/>
          <a:p>
            <a:pPr marL="285750" indent="-285750">
              <a:buFont typeface="Arial"/>
              <a:buChar char="•"/>
            </a:pPr>
            <a:r>
              <a:rPr lang="en-US" sz="2400"/>
              <a:t>Resulting average property values are ensemble averages</a:t>
            </a:r>
          </a:p>
        </p:txBody>
      </p:sp>
      <p:grpSp>
        <p:nvGrpSpPr>
          <p:cNvPr id="13" name="Group 12"/>
          <p:cNvGrpSpPr/>
          <p:nvPr/>
        </p:nvGrpSpPr>
        <p:grpSpPr>
          <a:xfrm>
            <a:off x="1499154" y="1464361"/>
            <a:ext cx="6043732" cy="2047875"/>
            <a:chOff x="1499154" y="1247501"/>
            <a:chExt cx="6043732" cy="2047875"/>
          </a:xfrm>
        </p:grpSpPr>
        <p:pic>
          <p:nvPicPr>
            <p:cNvPr id="8" name="Picture 10" descr="occupation"/>
            <p:cNvPicPr>
              <a:picLocks noChangeAspect="1" noChangeArrowheads="1"/>
            </p:cNvPicPr>
            <p:nvPr/>
          </p:nvPicPr>
          <p:blipFill rotWithShape="1">
            <a:blip r:embed="rId5">
              <a:extLst>
                <a:ext uri="{28A0092B-C50C-407E-A947-70E740481C1C}">
                  <a14:useLocalDpi xmlns:a14="http://schemas.microsoft.com/office/drawing/2010/main" val="0"/>
                </a:ext>
              </a:extLst>
            </a:blip>
            <a:srcRect r="40571"/>
            <a:stretch/>
          </p:blipFill>
          <p:spPr bwMode="auto">
            <a:xfrm>
              <a:off x="1499154" y="1247501"/>
              <a:ext cx="3441665" cy="204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0" descr="occupation"/>
            <p:cNvPicPr>
              <a:picLocks noChangeAspect="1" noChangeArrowheads="1"/>
            </p:cNvPicPr>
            <p:nvPr/>
          </p:nvPicPr>
          <p:blipFill rotWithShape="1">
            <a:blip r:embed="rId5">
              <a:extLst>
                <a:ext uri="{28A0092B-C50C-407E-A947-70E740481C1C}">
                  <a14:useLocalDpi xmlns:a14="http://schemas.microsoft.com/office/drawing/2010/main" val="0"/>
                </a:ext>
              </a:extLst>
            </a:blip>
            <a:srcRect r="57382"/>
            <a:stretch/>
          </p:blipFill>
          <p:spPr bwMode="auto">
            <a:xfrm>
              <a:off x="5074768" y="1247501"/>
              <a:ext cx="2468118" cy="204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Oval 9"/>
            <p:cNvSpPr/>
            <p:nvPr/>
          </p:nvSpPr>
          <p:spPr>
            <a:xfrm>
              <a:off x="2493642" y="2114916"/>
              <a:ext cx="294281" cy="294281"/>
            </a:xfrm>
            <a:prstGeom prst="ellipse">
              <a:avLst/>
            </a:prstGeom>
            <a:solidFill>
              <a:schemeClr val="accent3"/>
            </a:solidFill>
            <a:effectLst>
              <a:glow rad="101600">
                <a:srgbClr val="FFFF00">
                  <a:alpha val="69000"/>
                </a:srgb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6068991" y="2120175"/>
              <a:ext cx="294281" cy="294281"/>
            </a:xfrm>
            <a:prstGeom prst="ellipse">
              <a:avLst/>
            </a:prstGeom>
            <a:solidFill>
              <a:schemeClr val="accent2"/>
            </a:solidFill>
            <a:effectLst>
              <a:glow rad="101600">
                <a:srgbClr val="FFFF00">
                  <a:alpha val="69000"/>
                </a:srgb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4119932" y="1688361"/>
              <a:ext cx="625792" cy="523220"/>
            </a:xfrm>
            <a:prstGeom prst="rect">
              <a:avLst/>
            </a:prstGeom>
            <a:noFill/>
          </p:spPr>
          <p:txBody>
            <a:bodyPr wrap="none" rtlCol="0">
              <a:spAutoFit/>
            </a:bodyPr>
            <a:lstStyle/>
            <a:p>
              <a:r>
                <a:rPr lang="en-US" sz="2800"/>
                <a:t>ΔΩ</a:t>
              </a:r>
            </a:p>
          </p:txBody>
        </p:sp>
      </p:grpSp>
    </p:spTree>
    <p:extLst>
      <p:ext uri="{BB962C8B-B14F-4D97-AF65-F5344CB8AC3E}">
        <p14:creationId xmlns:p14="http://schemas.microsoft.com/office/powerpoint/2010/main" val="39055781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p:nvPr>
        </p:nvSpPr>
        <p:spPr>
          <a:xfrm>
            <a:off x="685800" y="381000"/>
            <a:ext cx="7772400" cy="533400"/>
          </a:xfrm>
        </p:spPr>
        <p:txBody>
          <a:bodyPr/>
          <a:lstStyle/>
          <a:p>
            <a:r>
              <a:rPr lang="en-US">
                <a:latin typeface="Arial" charset="0"/>
                <a:ea typeface="ＭＳ Ｐゴシック" charset="0"/>
                <a:cs typeface="ＭＳ Ｐゴシック" charset="0"/>
              </a:rPr>
              <a:t>Monte Carlo output</a:t>
            </a:r>
            <a:br>
              <a:rPr lang="en-US">
                <a:latin typeface="Arial" charset="0"/>
                <a:ea typeface="ＭＳ Ｐゴシック" charset="0"/>
                <a:cs typeface="ＭＳ Ｐゴシック" charset="0"/>
              </a:rPr>
            </a:br>
            <a:r>
              <a:rPr lang="en-US" sz="2400">
                <a:latin typeface="Arial" charset="0"/>
                <a:ea typeface="ＭＳ Ｐゴシック" charset="0"/>
                <a:cs typeface="ＭＳ Ｐゴシック" charset="0"/>
              </a:rPr>
              <a:t>(Semi-grand Canonical)</a:t>
            </a:r>
            <a:endParaRPr lang="en-US">
              <a:latin typeface="Arial" charset="0"/>
              <a:ea typeface="ＭＳ Ｐゴシック" charset="0"/>
              <a:cs typeface="ＭＳ Ｐゴシック" charset="0"/>
            </a:endParaRPr>
          </a:p>
        </p:txBody>
      </p:sp>
      <p:sp>
        <p:nvSpPr>
          <p:cNvPr id="84994" name="TextBox 3"/>
          <p:cNvSpPr txBox="1">
            <a:spLocks noChangeArrowheads="1"/>
          </p:cNvSpPr>
          <p:nvPr/>
        </p:nvSpPr>
        <p:spPr bwMode="auto">
          <a:xfrm>
            <a:off x="528638" y="1595438"/>
            <a:ext cx="8056562"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lgn="ctr"/>
            <a:r>
              <a:rPr lang="en-US">
                <a:solidFill>
                  <a:srgbClr val="008000"/>
                </a:solidFill>
              </a:rPr>
              <a:t>Thermodynamic variables controlled in Monte Carlo (i.e. input)</a:t>
            </a:r>
          </a:p>
        </p:txBody>
      </p:sp>
      <p:sp>
        <p:nvSpPr>
          <p:cNvPr id="84995" name="TextBox 5"/>
          <p:cNvSpPr txBox="1">
            <a:spLocks noChangeArrowheads="1"/>
          </p:cNvSpPr>
          <p:nvPr/>
        </p:nvSpPr>
        <p:spPr bwMode="auto">
          <a:xfrm>
            <a:off x="2590800" y="3048000"/>
            <a:ext cx="33559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r>
              <a:rPr lang="en-US">
                <a:solidFill>
                  <a:srgbClr val="008000"/>
                </a:solidFill>
              </a:rPr>
              <a:t>Output from Monte Carlo</a:t>
            </a:r>
          </a:p>
        </p:txBody>
      </p:sp>
      <p:pic>
        <p:nvPicPr>
          <p:cNvPr id="2" name="Picture 1"/>
          <p:cNvPicPr>
            <a:picLocks noChangeAspect="1"/>
          </p:cNvPicPr>
          <p:nvPr/>
        </p:nvPicPr>
        <p:blipFill>
          <a:blip r:embed="rId2"/>
          <a:stretch>
            <a:fillRect/>
          </a:stretch>
        </p:blipFill>
        <p:spPr>
          <a:xfrm>
            <a:off x="1922463" y="3708400"/>
            <a:ext cx="1663700" cy="571500"/>
          </a:xfrm>
          <a:prstGeom prst="rect">
            <a:avLst/>
          </a:prstGeom>
        </p:spPr>
      </p:pic>
      <p:pic>
        <p:nvPicPr>
          <p:cNvPr id="3" name="Picture 2"/>
          <p:cNvPicPr>
            <a:picLocks noChangeAspect="1"/>
          </p:cNvPicPr>
          <p:nvPr/>
        </p:nvPicPr>
        <p:blipFill>
          <a:blip r:embed="rId3"/>
          <a:stretch>
            <a:fillRect/>
          </a:stretch>
        </p:blipFill>
        <p:spPr>
          <a:xfrm>
            <a:off x="5146675" y="3679202"/>
            <a:ext cx="1600200" cy="571500"/>
          </a:xfrm>
          <a:prstGeom prst="rect">
            <a:avLst/>
          </a:prstGeom>
        </p:spPr>
      </p:pic>
      <p:pic>
        <p:nvPicPr>
          <p:cNvPr id="4" name="Picture 3"/>
          <p:cNvPicPr>
            <a:picLocks noChangeAspect="1"/>
          </p:cNvPicPr>
          <p:nvPr/>
        </p:nvPicPr>
        <p:blipFill>
          <a:blip r:embed="rId4"/>
          <a:stretch>
            <a:fillRect/>
          </a:stretch>
        </p:blipFill>
        <p:spPr>
          <a:xfrm>
            <a:off x="3944728" y="2171450"/>
            <a:ext cx="774700" cy="558800"/>
          </a:xfrm>
          <a:prstGeom prst="rect">
            <a:avLst/>
          </a:prstGeom>
        </p:spPr>
      </p:pic>
    </p:spTree>
    <p:extLst>
      <p:ext uri="{BB962C8B-B14F-4D97-AF65-F5344CB8AC3E}">
        <p14:creationId xmlns:p14="http://schemas.microsoft.com/office/powerpoint/2010/main" val="294483270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Date Placeholder 11"/>
          <p:cNvSpPr>
            <a:spLocks noGrp="1"/>
          </p:cNvSpPr>
          <p:nvPr>
            <p:ph type="dt" sz="half" idx="10"/>
          </p:nvPr>
        </p:nvSpPr>
        <p:spPr/>
        <p:txBody>
          <a:bodyPr/>
          <a:lstStyle/>
          <a:p>
            <a:fld id="{A00F8AC2-6752-7747-9752-DEC647943ECE}" type="datetime1">
              <a:t>12/5/16</a:t>
            </a:fld>
            <a:endParaRPr lang="en-US"/>
          </a:p>
        </p:txBody>
      </p:sp>
      <p:sp>
        <p:nvSpPr>
          <p:cNvPr id="5" name="Slide Number Placeholder 4"/>
          <p:cNvSpPr>
            <a:spLocks noGrp="1"/>
          </p:cNvSpPr>
          <p:nvPr>
            <p:ph type="sldNum" sz="quarter" idx="12"/>
          </p:nvPr>
        </p:nvSpPr>
        <p:spPr/>
        <p:txBody>
          <a:bodyPr/>
          <a:lstStyle/>
          <a:p>
            <a:fld id="{BAA8CC9D-1FF2-734A-A1A9-D6179BAE4F09}" type="slidenum">
              <a:rPr/>
              <a:pPr/>
              <a:t>4</a:t>
            </a:fld>
            <a:endParaRPr lang="en-US"/>
          </a:p>
        </p:txBody>
      </p:sp>
      <p:sp>
        <p:nvSpPr>
          <p:cNvPr id="2" name="Title 1"/>
          <p:cNvSpPr>
            <a:spLocks noGrp="1"/>
          </p:cNvSpPr>
          <p:nvPr>
            <p:ph type="title"/>
          </p:nvPr>
        </p:nvSpPr>
        <p:spPr>
          <a:xfrm>
            <a:off x="457200" y="14772"/>
            <a:ext cx="8229600" cy="635031"/>
          </a:xfrm>
        </p:spPr>
        <p:txBody>
          <a:bodyPr>
            <a:normAutofit fontScale="90000"/>
          </a:bodyPr>
          <a:lstStyle/>
          <a:p>
            <a:r>
              <a:rPr lang="en-US"/>
              <a:t>Zr-O binary system</a:t>
            </a:r>
          </a:p>
        </p:txBody>
      </p:sp>
      <p:sp>
        <p:nvSpPr>
          <p:cNvPr id="3" name="Content Placeholder 2"/>
          <p:cNvSpPr>
            <a:spLocks noGrp="1"/>
          </p:cNvSpPr>
          <p:nvPr>
            <p:ph idx="4294967295"/>
          </p:nvPr>
        </p:nvSpPr>
        <p:spPr>
          <a:xfrm>
            <a:off x="0" y="2489200"/>
            <a:ext cx="3217333" cy="4056063"/>
          </a:xfrm>
        </p:spPr>
        <p:txBody>
          <a:bodyPr/>
          <a:lstStyle/>
          <a:p>
            <a:pPr marL="0" indent="0">
              <a:buNone/>
            </a:pPr>
            <a:r>
              <a:rPr lang="en-US" sz="2400" dirty="0" err="1"/>
              <a:t>Zr</a:t>
            </a:r>
            <a:r>
              <a:rPr lang="en-US" sz="2400" dirty="0"/>
              <a:t>:</a:t>
            </a:r>
          </a:p>
          <a:p>
            <a:pPr lvl="1"/>
            <a:r>
              <a:rPr lang="en-US" sz="2000" dirty="0"/>
              <a:t>Very high O solubility</a:t>
            </a:r>
          </a:p>
          <a:p>
            <a:pPr marL="0" indent="0">
              <a:buNone/>
            </a:pPr>
            <a:r>
              <a:rPr lang="en-US" sz="2400" dirty="0" err="1"/>
              <a:t>ZrO</a:t>
            </a:r>
            <a:r>
              <a:rPr lang="en-US" sz="2400" baseline="-25000" dirty="0" err="1"/>
              <a:t>x</a:t>
            </a:r>
            <a:endParaRPr lang="en-US" sz="2400" baseline="-25000" dirty="0"/>
          </a:p>
          <a:p>
            <a:pPr lvl="1"/>
            <a:r>
              <a:rPr lang="en-US" sz="2000" dirty="0"/>
              <a:t>Series of </a:t>
            </a:r>
            <a:r>
              <a:rPr lang="en-US" sz="2000" dirty="0" err="1"/>
              <a:t>suboxide</a:t>
            </a:r>
            <a:r>
              <a:rPr lang="en-US" sz="2000" dirty="0"/>
              <a:t> phases</a:t>
            </a:r>
            <a:endParaRPr lang="en-US" sz="2400" dirty="0"/>
          </a:p>
          <a:p>
            <a:pPr marL="0" indent="0">
              <a:buNone/>
            </a:pPr>
            <a:r>
              <a:rPr lang="en-US" sz="2400" dirty="0"/>
              <a:t>ZrO</a:t>
            </a:r>
            <a:r>
              <a:rPr lang="en-US" sz="2400" baseline="-25000" dirty="0"/>
              <a:t>2-x</a:t>
            </a:r>
          </a:p>
          <a:p>
            <a:pPr lvl="1"/>
            <a:r>
              <a:rPr lang="en-US" sz="2000" dirty="0"/>
              <a:t>Oxide </a:t>
            </a:r>
          </a:p>
          <a:p>
            <a:endParaRPr lang="en-US" dirty="0"/>
          </a:p>
        </p:txBody>
      </p:sp>
      <p:pic>
        <p:nvPicPr>
          <p:cNvPr id="6" name="Picture 5"/>
          <p:cNvPicPr>
            <a:picLocks noChangeAspect="1"/>
          </p:cNvPicPr>
          <p:nvPr/>
        </p:nvPicPr>
        <p:blipFill>
          <a:blip r:embed="rId2"/>
          <a:stretch>
            <a:fillRect/>
          </a:stretch>
        </p:blipFill>
        <p:spPr>
          <a:xfrm>
            <a:off x="3137221" y="1366761"/>
            <a:ext cx="6006779" cy="4655857"/>
          </a:xfrm>
          <a:prstGeom prst="rect">
            <a:avLst/>
          </a:prstGeom>
        </p:spPr>
      </p:pic>
      <p:sp>
        <p:nvSpPr>
          <p:cNvPr id="7" name="TextBox 6"/>
          <p:cNvSpPr txBox="1"/>
          <p:nvPr/>
        </p:nvSpPr>
        <p:spPr>
          <a:xfrm>
            <a:off x="2590800" y="5972240"/>
            <a:ext cx="6604755" cy="307777"/>
          </a:xfrm>
          <a:prstGeom prst="rect">
            <a:avLst/>
          </a:prstGeom>
          <a:noFill/>
        </p:spPr>
        <p:txBody>
          <a:bodyPr wrap="none" rtlCol="0">
            <a:spAutoFit/>
          </a:bodyPr>
          <a:lstStyle/>
          <a:p>
            <a:r>
              <a:rPr lang="en-US" sz="1400"/>
              <a:t>J.P. Abriata, J. Garcés, and R. Versaci, Bulletin of Alloy Phase Diagrams Vol. 7 No. 2 1986 .</a:t>
            </a:r>
          </a:p>
        </p:txBody>
      </p:sp>
      <p:pic>
        <p:nvPicPr>
          <p:cNvPr id="8" name="Picture 7" descr="diffusion_illustration.jpg"/>
          <p:cNvPicPr/>
          <p:nvPr/>
        </p:nvPicPr>
        <p:blipFill>
          <a:blip r:embed="rId3"/>
          <a:stretch>
            <a:fillRect/>
          </a:stretch>
        </p:blipFill>
        <p:spPr>
          <a:xfrm>
            <a:off x="738862" y="182880"/>
            <a:ext cx="1214675" cy="1945640"/>
          </a:xfrm>
          <a:prstGeom prst="rect">
            <a:avLst/>
          </a:prstGeom>
        </p:spPr>
      </p:pic>
    </p:spTree>
    <p:extLst>
      <p:ext uri="{BB962C8B-B14F-4D97-AF65-F5344CB8AC3E}">
        <p14:creationId xmlns:p14="http://schemas.microsoft.com/office/powerpoint/2010/main" val="411972237"/>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3" name="Title 1"/>
          <p:cNvSpPr>
            <a:spLocks noGrp="1"/>
          </p:cNvSpPr>
          <p:nvPr>
            <p:ph type="title"/>
          </p:nvPr>
        </p:nvSpPr>
        <p:spPr>
          <a:xfrm>
            <a:off x="685800" y="381000"/>
            <a:ext cx="7772400" cy="533400"/>
          </a:xfrm>
        </p:spPr>
        <p:txBody>
          <a:bodyPr/>
          <a:lstStyle/>
          <a:p>
            <a:r>
              <a:rPr lang="en-US">
                <a:latin typeface="Arial" charset="0"/>
                <a:ea typeface="ＭＳ Ｐゴシック" charset="0"/>
                <a:cs typeface="ＭＳ Ｐゴシック" charset="0"/>
              </a:rPr>
              <a:t>Monte Carlo output</a:t>
            </a:r>
            <a:br>
              <a:rPr lang="en-US">
                <a:latin typeface="Arial" charset="0"/>
                <a:ea typeface="ＭＳ Ｐゴシック" charset="0"/>
                <a:cs typeface="ＭＳ Ｐゴシック" charset="0"/>
              </a:rPr>
            </a:br>
            <a:r>
              <a:rPr lang="en-US" sz="2400">
                <a:latin typeface="Arial" charset="0"/>
                <a:ea typeface="ＭＳ Ｐゴシック" charset="0"/>
                <a:cs typeface="ＭＳ Ｐゴシック" charset="0"/>
              </a:rPr>
              <a:t>(Semi-grand Canonical)</a:t>
            </a:r>
            <a:endParaRPr lang="en-US">
              <a:latin typeface="Arial" charset="0"/>
              <a:ea typeface="ＭＳ Ｐゴシック" charset="0"/>
              <a:cs typeface="ＭＳ Ｐゴシック" charset="0"/>
            </a:endParaRPr>
          </a:p>
        </p:txBody>
      </p:sp>
      <p:pic>
        <p:nvPicPr>
          <p:cNvPr id="5" name="Picture 4"/>
          <p:cNvPicPr>
            <a:picLocks noChangeAspect="1"/>
          </p:cNvPicPr>
          <p:nvPr/>
        </p:nvPicPr>
        <p:blipFill>
          <a:blip r:embed="rId2"/>
          <a:stretch>
            <a:fillRect/>
          </a:stretch>
        </p:blipFill>
        <p:spPr>
          <a:xfrm>
            <a:off x="1310818" y="1570867"/>
            <a:ext cx="6061650" cy="2020550"/>
          </a:xfrm>
          <a:prstGeom prst="rect">
            <a:avLst/>
          </a:prstGeom>
        </p:spPr>
      </p:pic>
      <p:pic>
        <p:nvPicPr>
          <p:cNvPr id="6" name="Picture 5"/>
          <p:cNvPicPr>
            <a:picLocks noChangeAspect="1"/>
          </p:cNvPicPr>
          <p:nvPr/>
        </p:nvPicPr>
        <p:blipFill>
          <a:blip r:embed="rId3"/>
          <a:stretch>
            <a:fillRect/>
          </a:stretch>
        </p:blipFill>
        <p:spPr>
          <a:xfrm>
            <a:off x="1252426" y="3500582"/>
            <a:ext cx="6261682" cy="1433973"/>
          </a:xfrm>
          <a:prstGeom prst="rect">
            <a:avLst/>
          </a:prstGeom>
        </p:spPr>
      </p:pic>
    </p:spTree>
    <p:extLst>
      <p:ext uri="{BB962C8B-B14F-4D97-AF65-F5344CB8AC3E}">
        <p14:creationId xmlns:p14="http://schemas.microsoft.com/office/powerpoint/2010/main" val="371921159"/>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Monte Carlo </a:t>
            </a:r>
          </a:p>
        </p:txBody>
      </p:sp>
      <p:sp>
        <p:nvSpPr>
          <p:cNvPr id="3" name="Content Placeholder 2"/>
          <p:cNvSpPr>
            <a:spLocks noGrp="1"/>
          </p:cNvSpPr>
          <p:nvPr>
            <p:ph idx="1"/>
          </p:nvPr>
        </p:nvSpPr>
        <p:spPr>
          <a:xfrm>
            <a:off x="457200" y="1600200"/>
            <a:ext cx="8229600" cy="4969465"/>
          </a:xfrm>
        </p:spPr>
        <p:txBody>
          <a:bodyPr>
            <a:noAutofit/>
          </a:bodyPr>
          <a:lstStyle/>
          <a:p>
            <a:r>
              <a:rPr lang="en-US" sz="2400"/>
              <a:t>See 'casm monte -h' and 'casm format </a:t>
            </a:r>
            <a:r>
              <a:rPr lang="uk-UA" sz="2400"/>
              <a:t>--</a:t>
            </a:r>
            <a:r>
              <a:rPr lang="en-US" sz="2400"/>
              <a:t>monte' for help setting up an input file.</a:t>
            </a:r>
          </a:p>
          <a:p>
            <a:r>
              <a:rPr lang="en-US" sz="2400"/>
              <a:t>The input file lets you specify:</a:t>
            </a:r>
          </a:p>
          <a:p>
            <a:pPr lvl="1"/>
            <a:r>
              <a:rPr lang="en-US" sz="2000"/>
              <a:t>The cluster expansion </a:t>
            </a:r>
          </a:p>
          <a:p>
            <a:pPr lvl="1"/>
            <a:r>
              <a:rPr lang="en-US" sz="2000"/>
              <a:t>Supercell and initial configuration</a:t>
            </a:r>
          </a:p>
          <a:p>
            <a:pPr lvl="1"/>
            <a:r>
              <a:rPr lang="en-US" sz="2000"/>
              <a:t>Pathway in             space, with dependent or independent runs</a:t>
            </a:r>
          </a:p>
          <a:p>
            <a:pPr lvl="1"/>
            <a:r>
              <a:rPr lang="en-US" sz="2000"/>
              <a:t>Monte Carlo ensemble:</a:t>
            </a:r>
          </a:p>
          <a:p>
            <a:pPr lvl="2"/>
            <a:r>
              <a:rPr lang="en-US" sz="1800"/>
              <a:t>"grand_canonical" (only option currently) for semi-grand canonical ensemble</a:t>
            </a:r>
          </a:p>
          <a:p>
            <a:pPr lvl="1"/>
            <a:r>
              <a:rPr lang="en-US" sz="2000"/>
              <a:t>Monte Carlo method:</a:t>
            </a:r>
          </a:p>
          <a:p>
            <a:pPr lvl="2"/>
            <a:r>
              <a:rPr lang="en-US" sz="1800"/>
              <a:t>'metropolis' or 'lte1' (low temperature expansion)</a:t>
            </a:r>
          </a:p>
          <a:p>
            <a:pPr lvl="1"/>
            <a:r>
              <a:rPr lang="en-US" sz="2000"/>
              <a:t>Quantities to sample &amp; convergence criteria</a:t>
            </a:r>
            <a:endParaRPr lang="en-US" sz="1800"/>
          </a:p>
          <a:p>
            <a:pPr lvl="1"/>
            <a:r>
              <a:rPr lang="en-US" sz="2000"/>
              <a:t>Enable saving configurations encountered during Monte Carlo into your configuration list</a:t>
            </a:r>
            <a:endParaRPr lang="en-US"/>
          </a:p>
        </p:txBody>
      </p:sp>
      <p:pic>
        <p:nvPicPr>
          <p:cNvPr id="5" name="Picture 4"/>
          <p:cNvPicPr>
            <a:picLocks noChangeAspect="1"/>
          </p:cNvPicPr>
          <p:nvPr/>
        </p:nvPicPr>
        <p:blipFill>
          <a:blip r:embed="rId2"/>
          <a:stretch>
            <a:fillRect/>
          </a:stretch>
        </p:blipFill>
        <p:spPr>
          <a:xfrm>
            <a:off x="2496308" y="3515744"/>
            <a:ext cx="628450" cy="438917"/>
          </a:xfrm>
          <a:prstGeom prst="rect">
            <a:avLst/>
          </a:prstGeom>
        </p:spPr>
      </p:pic>
    </p:spTree>
    <p:extLst>
      <p:ext uri="{BB962C8B-B14F-4D97-AF65-F5344CB8AC3E}">
        <p14:creationId xmlns:p14="http://schemas.microsoft.com/office/powerpoint/2010/main" val="2204755484"/>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Monte Carlo Convergence </a:t>
            </a:r>
          </a:p>
        </p:txBody>
      </p:sp>
      <p:sp>
        <p:nvSpPr>
          <p:cNvPr id="3" name="Content Placeholder 2"/>
          <p:cNvSpPr>
            <a:spLocks noGrp="1"/>
          </p:cNvSpPr>
          <p:nvPr>
            <p:ph idx="1"/>
          </p:nvPr>
        </p:nvSpPr>
        <p:spPr>
          <a:xfrm>
            <a:off x="457200" y="1600200"/>
            <a:ext cx="8506146" cy="4969465"/>
          </a:xfrm>
        </p:spPr>
        <p:txBody>
          <a:bodyPr>
            <a:noAutofit/>
          </a:bodyPr>
          <a:lstStyle/>
          <a:p>
            <a:r>
              <a:rPr lang="en-US" sz="2400"/>
              <a:t>All quantities that are given a requested precision must first equilibrate, and then the estimated precision on the average must converge to the requested precision</a:t>
            </a:r>
          </a:p>
          <a:p>
            <a:pPr lvl="1"/>
            <a:r>
              <a:rPr lang="en-US" sz="2000"/>
              <a:t>A. van de Walle, M. Asta, </a:t>
            </a:r>
            <a:r>
              <a:rPr lang="en-US" sz="2000" i="1"/>
              <a:t>Modell. Simul. Mater. Sci. Eng.</a:t>
            </a:r>
            <a:r>
              <a:rPr lang="en-US" sz="2000"/>
              <a:t> </a:t>
            </a:r>
            <a:r>
              <a:rPr lang="en-US" sz="2000" b="1"/>
              <a:t>10</a:t>
            </a:r>
            <a:r>
              <a:rPr lang="en-US" sz="2000"/>
              <a:t>, 521 (2002)</a:t>
            </a:r>
          </a:p>
        </p:txBody>
      </p:sp>
      <p:pic>
        <p:nvPicPr>
          <p:cNvPr id="4" name="Picture 3"/>
          <p:cNvPicPr>
            <a:picLocks noChangeAspect="1"/>
          </p:cNvPicPr>
          <p:nvPr/>
        </p:nvPicPr>
        <p:blipFill>
          <a:blip r:embed="rId2"/>
          <a:stretch>
            <a:fillRect/>
          </a:stretch>
        </p:blipFill>
        <p:spPr>
          <a:xfrm>
            <a:off x="2279314" y="3268941"/>
            <a:ext cx="4567281" cy="3300724"/>
          </a:xfrm>
          <a:prstGeom prst="rect">
            <a:avLst/>
          </a:prstGeom>
        </p:spPr>
      </p:pic>
    </p:spTree>
    <p:extLst>
      <p:ext uri="{BB962C8B-B14F-4D97-AF65-F5344CB8AC3E}">
        <p14:creationId xmlns:p14="http://schemas.microsoft.com/office/powerpoint/2010/main" val="1945226535"/>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Phase diagram construction</a:t>
            </a:r>
          </a:p>
        </p:txBody>
      </p:sp>
      <p:pic>
        <p:nvPicPr>
          <p:cNvPr id="7" name="Picture 6" descr="vary_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5229" y="1624025"/>
            <a:ext cx="6146476" cy="4609857"/>
          </a:xfrm>
          <a:prstGeom prst="rect">
            <a:avLst/>
          </a:prstGeom>
        </p:spPr>
      </p:pic>
    </p:spTree>
    <p:extLst>
      <p:ext uri="{BB962C8B-B14F-4D97-AF65-F5344CB8AC3E}">
        <p14:creationId xmlns:p14="http://schemas.microsoft.com/office/powerpoint/2010/main" val="2028761420"/>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Phase diagram construction</a:t>
            </a:r>
          </a:p>
        </p:txBody>
      </p:sp>
      <p:pic>
        <p:nvPicPr>
          <p:cNvPr id="3" name="Picture 2" descr="vary_T_a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371600"/>
            <a:ext cx="7315200" cy="5486400"/>
          </a:xfrm>
          <a:prstGeom prst="rect">
            <a:avLst/>
          </a:prstGeom>
        </p:spPr>
      </p:pic>
    </p:spTree>
    <p:extLst>
      <p:ext uri="{BB962C8B-B14F-4D97-AF65-F5344CB8AC3E}">
        <p14:creationId xmlns:p14="http://schemas.microsoft.com/office/powerpoint/2010/main" val="4109696142"/>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90555"/>
          </a:xfrm>
        </p:spPr>
        <p:txBody>
          <a:bodyPr/>
          <a:lstStyle/>
          <a:p>
            <a:r>
              <a:rPr lang="en-US"/>
              <a:t>Phase diagram construction</a:t>
            </a:r>
          </a:p>
        </p:txBody>
      </p:sp>
      <p:pic>
        <p:nvPicPr>
          <p:cNvPr id="5" name="Picture 4" descr="phase_boundary_tracing_35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2000"/>
            <a:ext cx="9144000" cy="6096000"/>
          </a:xfrm>
          <a:prstGeom prst="rect">
            <a:avLst/>
          </a:prstGeom>
        </p:spPr>
      </p:pic>
    </p:spTree>
    <p:extLst>
      <p:ext uri="{BB962C8B-B14F-4D97-AF65-F5344CB8AC3E}">
        <p14:creationId xmlns:p14="http://schemas.microsoft.com/office/powerpoint/2010/main" val="2727058907"/>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90555"/>
          </a:xfrm>
        </p:spPr>
        <p:txBody>
          <a:bodyPr/>
          <a:lstStyle/>
          <a:p>
            <a:r>
              <a:rPr lang="en-US"/>
              <a:t>Phase diagram construction</a:t>
            </a:r>
          </a:p>
        </p:txBody>
      </p:sp>
      <p:pic>
        <p:nvPicPr>
          <p:cNvPr id="4" name="Picture 3" descr="phase_boundary_traci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2000"/>
            <a:ext cx="9144000" cy="6096000"/>
          </a:xfrm>
          <a:prstGeom prst="rect">
            <a:avLst/>
          </a:prstGeom>
        </p:spPr>
      </p:pic>
    </p:spTree>
    <p:extLst>
      <p:ext uri="{BB962C8B-B14F-4D97-AF65-F5344CB8AC3E}">
        <p14:creationId xmlns:p14="http://schemas.microsoft.com/office/powerpoint/2010/main" val="3542300633"/>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90555"/>
          </a:xfrm>
        </p:spPr>
        <p:txBody>
          <a:bodyPr/>
          <a:lstStyle/>
          <a:p>
            <a:r>
              <a:rPr lang="en-US"/>
              <a:t>Phase diagram construction</a:t>
            </a:r>
          </a:p>
        </p:txBody>
      </p:sp>
      <p:pic>
        <p:nvPicPr>
          <p:cNvPr id="3" name="Picture 2" descr="phase_boundary_tracing_85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62000"/>
            <a:ext cx="9144000" cy="6096000"/>
          </a:xfrm>
          <a:prstGeom prst="rect">
            <a:avLst/>
          </a:prstGeom>
        </p:spPr>
      </p:pic>
    </p:spTree>
    <p:extLst>
      <p:ext uri="{BB962C8B-B14F-4D97-AF65-F5344CB8AC3E}">
        <p14:creationId xmlns:p14="http://schemas.microsoft.com/office/powerpoint/2010/main" val="3542300633"/>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Title 1"/>
          <p:cNvSpPr>
            <a:spLocks noGrp="1"/>
          </p:cNvSpPr>
          <p:nvPr>
            <p:ph type="title"/>
          </p:nvPr>
        </p:nvSpPr>
        <p:spPr>
          <a:xfrm>
            <a:off x="457200" y="14772"/>
            <a:ext cx="8229600" cy="635031"/>
          </a:xfrm>
        </p:spPr>
        <p:txBody>
          <a:bodyPr>
            <a:normAutofit fontScale="90000"/>
          </a:bodyPr>
          <a:lstStyle/>
          <a:p>
            <a:r>
              <a:rPr lang="en-US">
                <a:latin typeface="Arial" charset="0"/>
                <a:ea typeface="ＭＳ Ｐゴシック" charset="0"/>
                <a:cs typeface="ＭＳ Ｐゴシック" charset="0"/>
              </a:rPr>
              <a:t>Calculated phase diagram</a:t>
            </a:r>
          </a:p>
        </p:txBody>
      </p:sp>
      <p:pic>
        <p:nvPicPr>
          <p:cNvPr id="72706" name="Picture 6" descr="Zr-O_phase_diagram.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7200" y="914400"/>
            <a:ext cx="66294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2707" name="Picture 4" descr="ZrO_1_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4724400"/>
            <a:ext cx="1828800" cy="177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2708" name="Picture 4" descr="ZrO_1_3_config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47925" y="4876800"/>
            <a:ext cx="2187575"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2709" name="Picture 4" descr="ZrO_1_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30800" y="4876800"/>
            <a:ext cx="2157413" cy="163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710" name="TextBox 22"/>
          <p:cNvSpPr txBox="1">
            <a:spLocks noChangeArrowheads="1"/>
          </p:cNvSpPr>
          <p:nvPr/>
        </p:nvSpPr>
        <p:spPr bwMode="auto">
          <a:xfrm>
            <a:off x="5829300" y="6324600"/>
            <a:ext cx="741363" cy="3683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r>
              <a:rPr lang="en-US"/>
              <a:t>ZrO</a:t>
            </a:r>
            <a:r>
              <a:rPr lang="en-US" baseline="-25000"/>
              <a:t>1/2</a:t>
            </a:r>
            <a:endParaRPr lang="en-US"/>
          </a:p>
        </p:txBody>
      </p:sp>
      <p:sp>
        <p:nvSpPr>
          <p:cNvPr id="72711" name="TextBox 23"/>
          <p:cNvSpPr txBox="1">
            <a:spLocks noChangeArrowheads="1"/>
          </p:cNvSpPr>
          <p:nvPr/>
        </p:nvSpPr>
        <p:spPr bwMode="auto">
          <a:xfrm>
            <a:off x="3149600" y="6324600"/>
            <a:ext cx="741363" cy="3683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r>
              <a:rPr lang="en-US"/>
              <a:t>ZrO</a:t>
            </a:r>
            <a:r>
              <a:rPr lang="en-US" baseline="-25000"/>
              <a:t>1/3</a:t>
            </a:r>
            <a:endParaRPr lang="en-US"/>
          </a:p>
        </p:txBody>
      </p:sp>
      <p:sp>
        <p:nvSpPr>
          <p:cNvPr id="72712" name="TextBox 24"/>
          <p:cNvSpPr txBox="1">
            <a:spLocks noChangeArrowheads="1"/>
          </p:cNvSpPr>
          <p:nvPr/>
        </p:nvSpPr>
        <p:spPr bwMode="auto">
          <a:xfrm>
            <a:off x="876300" y="6324600"/>
            <a:ext cx="741363" cy="3683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r>
              <a:rPr lang="en-US"/>
              <a:t>ZrO</a:t>
            </a:r>
            <a:r>
              <a:rPr lang="en-US" baseline="-25000"/>
              <a:t>1/6</a:t>
            </a:r>
            <a:endParaRPr lang="en-US"/>
          </a:p>
        </p:txBody>
      </p:sp>
      <p:cxnSp>
        <p:nvCxnSpPr>
          <p:cNvPr id="11" name="Straight Arrow Connector 10"/>
          <p:cNvCxnSpPr/>
          <p:nvPr/>
        </p:nvCxnSpPr>
        <p:spPr>
          <a:xfrm rot="5400000" flipH="1" flipV="1">
            <a:off x="914400" y="3429000"/>
            <a:ext cx="1676400" cy="762000"/>
          </a:xfrm>
          <a:prstGeom prst="straightConnector1">
            <a:avLst/>
          </a:prstGeom>
          <a:ln w="12700" cap="flat" cmpd="sng" algn="ctr">
            <a:solidFill>
              <a:schemeClr val="accent4"/>
            </a:solidFill>
            <a:prstDash val="solid"/>
            <a:round/>
            <a:headEnd type="none" w="med" len="med"/>
            <a:tailEnd type="arrow" w="med" len="med"/>
          </a:ln>
        </p:spPr>
        <p:style>
          <a:lnRef idx="2">
            <a:schemeClr val="accent4"/>
          </a:lnRef>
          <a:fillRef idx="0">
            <a:schemeClr val="accent4"/>
          </a:fillRef>
          <a:effectRef idx="1">
            <a:schemeClr val="accent4"/>
          </a:effectRef>
          <a:fontRef idx="minor">
            <a:schemeClr val="tx1"/>
          </a:fontRef>
        </p:style>
      </p:cxnSp>
      <p:cxnSp>
        <p:nvCxnSpPr>
          <p:cNvPr id="12" name="Straight Arrow Connector 11"/>
          <p:cNvCxnSpPr/>
          <p:nvPr/>
        </p:nvCxnSpPr>
        <p:spPr>
          <a:xfrm rot="16200000" flipV="1">
            <a:off x="1905000" y="3657600"/>
            <a:ext cx="1981200" cy="457200"/>
          </a:xfrm>
          <a:prstGeom prst="straightConnector1">
            <a:avLst/>
          </a:prstGeom>
          <a:ln w="12700" cap="flat" cmpd="sng" algn="ctr">
            <a:solidFill>
              <a:schemeClr val="accent4"/>
            </a:solidFill>
            <a:prstDash val="solid"/>
            <a:round/>
            <a:headEnd type="none" w="med" len="med"/>
            <a:tailEnd type="arrow" w="med" len="med"/>
          </a:ln>
        </p:spPr>
        <p:style>
          <a:lnRef idx="2">
            <a:schemeClr val="accent4"/>
          </a:lnRef>
          <a:fillRef idx="0">
            <a:schemeClr val="accent4"/>
          </a:fillRef>
          <a:effectRef idx="1">
            <a:schemeClr val="accent4"/>
          </a:effectRef>
          <a:fontRef idx="minor">
            <a:schemeClr val="tx1"/>
          </a:fontRef>
        </p:style>
      </p:cxnSp>
      <p:cxnSp>
        <p:nvCxnSpPr>
          <p:cNvPr id="13" name="Straight Arrow Connector 12"/>
          <p:cNvCxnSpPr/>
          <p:nvPr/>
        </p:nvCxnSpPr>
        <p:spPr>
          <a:xfrm rot="10800000">
            <a:off x="3276600" y="3429000"/>
            <a:ext cx="2286000" cy="1447800"/>
          </a:xfrm>
          <a:prstGeom prst="straightConnector1">
            <a:avLst/>
          </a:prstGeom>
          <a:ln w="12700" cap="flat" cmpd="sng" algn="ctr">
            <a:solidFill>
              <a:schemeClr val="accent4"/>
            </a:solidFill>
            <a:prstDash val="solid"/>
            <a:round/>
            <a:headEnd type="none" w="med" len="med"/>
            <a:tailEnd type="arrow" w="med" len="med"/>
          </a:ln>
        </p:spPr>
        <p:style>
          <a:lnRef idx="2">
            <a:schemeClr val="accent4"/>
          </a:lnRef>
          <a:fillRef idx="0">
            <a:schemeClr val="accent4"/>
          </a:fillRef>
          <a:effectRef idx="1">
            <a:schemeClr val="accent4"/>
          </a:effectRef>
          <a:fontRef idx="minor">
            <a:schemeClr val="tx1"/>
          </a:fontRef>
        </p:style>
      </p:cxnSp>
      <p:pic>
        <p:nvPicPr>
          <p:cNvPr id="72716" name="Picture 23"/>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010400" y="3352800"/>
            <a:ext cx="2133600" cy="1328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2717" name="TextBox 18"/>
          <p:cNvSpPr txBox="1">
            <a:spLocks noChangeArrowheads="1"/>
          </p:cNvSpPr>
          <p:nvPr/>
        </p:nvSpPr>
        <p:spPr bwMode="auto">
          <a:xfrm>
            <a:off x="7989888" y="2971800"/>
            <a:ext cx="696912"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r>
              <a:rPr lang="en-US"/>
              <a:t>ZrO</a:t>
            </a:r>
          </a:p>
        </p:txBody>
      </p:sp>
      <p:cxnSp>
        <p:nvCxnSpPr>
          <p:cNvPr id="16" name="Straight Arrow Connector 15"/>
          <p:cNvCxnSpPr/>
          <p:nvPr/>
        </p:nvCxnSpPr>
        <p:spPr>
          <a:xfrm rot="10800000">
            <a:off x="4800600" y="3886200"/>
            <a:ext cx="2514600" cy="1588"/>
          </a:xfrm>
          <a:prstGeom prst="straightConnector1">
            <a:avLst/>
          </a:prstGeom>
          <a:ln w="12700" cap="flat" cmpd="sng" algn="ctr">
            <a:solidFill>
              <a:schemeClr val="accent4"/>
            </a:solidFill>
            <a:prstDash val="solid"/>
            <a:round/>
            <a:headEnd type="none" w="med" len="med"/>
            <a:tailEnd type="arrow" w="med" len="med"/>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1916565909"/>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72"/>
            <a:ext cx="8229600" cy="635031"/>
          </a:xfrm>
        </p:spPr>
        <p:txBody>
          <a:bodyPr>
            <a:normAutofit fontScale="90000"/>
          </a:bodyPr>
          <a:lstStyle/>
          <a:p>
            <a:r>
              <a:rPr lang="en-US" dirty="0" smtClean="0"/>
              <a:t>CASM Tutorial Outline</a:t>
            </a:r>
            <a:endParaRPr lang="en-US" dirty="0"/>
          </a:p>
        </p:txBody>
      </p:sp>
      <p:sp>
        <p:nvSpPr>
          <p:cNvPr id="3" name="Content Placeholder 2"/>
          <p:cNvSpPr>
            <a:spLocks noGrp="1"/>
          </p:cNvSpPr>
          <p:nvPr>
            <p:ph idx="4294967295"/>
          </p:nvPr>
        </p:nvSpPr>
        <p:spPr>
          <a:xfrm>
            <a:off x="606777" y="649804"/>
            <a:ext cx="8229600" cy="6081196"/>
          </a:xfrm>
        </p:spPr>
        <p:txBody>
          <a:bodyPr>
            <a:normAutofit fontScale="92500" lnSpcReduction="20000"/>
          </a:bodyPr>
          <a:lstStyle/>
          <a:p>
            <a:pPr marL="0" indent="0">
              <a:buNone/>
            </a:pPr>
            <a:r>
              <a:rPr lang="en-US" sz="2800" dirty="0"/>
              <a:t>Yesterday (with John Thomas):</a:t>
            </a:r>
          </a:p>
          <a:p>
            <a:r>
              <a:rPr lang="en-US" sz="2800" dirty="0" smtClean="0"/>
              <a:t>Crystal </a:t>
            </a:r>
            <a:r>
              <a:rPr lang="en-US" sz="2800" dirty="0"/>
              <a:t>structure identification &amp; </a:t>
            </a:r>
            <a:r>
              <a:rPr lang="en-US" sz="2800" dirty="0" smtClean="0"/>
              <a:t>specification</a:t>
            </a:r>
          </a:p>
          <a:p>
            <a:r>
              <a:rPr lang="en-US" sz="2800" dirty="0" smtClean="0"/>
              <a:t>Symmetry analysis</a:t>
            </a:r>
          </a:p>
          <a:p>
            <a:r>
              <a:rPr lang="en-US" sz="2800" dirty="0" smtClean="0"/>
              <a:t>Using CASM to manage data</a:t>
            </a:r>
            <a:endParaRPr lang="en-US" sz="2800" dirty="0"/>
          </a:p>
          <a:p>
            <a:pPr lvl="1"/>
            <a:r>
              <a:rPr lang="en-US" sz="2400" dirty="0" smtClean="0"/>
              <a:t>Configuration selections and query syntax</a:t>
            </a:r>
            <a:endParaRPr lang="en-US" sz="2400" dirty="0"/>
          </a:p>
          <a:p>
            <a:pPr lvl="1"/>
            <a:r>
              <a:rPr lang="en-US" sz="2400" dirty="0" smtClean="0"/>
              <a:t>Maintaining sanity with cluster expansion profiles </a:t>
            </a:r>
          </a:p>
          <a:p>
            <a:r>
              <a:rPr lang="en-US" sz="2800" dirty="0" smtClean="0"/>
              <a:t>Cluster expansion basics</a:t>
            </a:r>
            <a:endParaRPr lang="en-US" sz="2800" dirty="0"/>
          </a:p>
          <a:p>
            <a:pPr lvl="1"/>
            <a:r>
              <a:rPr lang="en-US" sz="2400" dirty="0"/>
              <a:t>Configuration enumeration</a:t>
            </a:r>
          </a:p>
          <a:p>
            <a:pPr lvl="1"/>
            <a:r>
              <a:rPr lang="en-US" sz="2400" dirty="0"/>
              <a:t>Cluster </a:t>
            </a:r>
            <a:r>
              <a:rPr lang="en-US" sz="2400" dirty="0" smtClean="0"/>
              <a:t>expansion basis sets </a:t>
            </a:r>
            <a:r>
              <a:rPr lang="en-US" sz="2400" dirty="0"/>
              <a:t>&amp; correlation </a:t>
            </a:r>
            <a:r>
              <a:rPr lang="en-US" sz="2400" dirty="0" smtClean="0"/>
              <a:t>evaluation</a:t>
            </a:r>
            <a:endParaRPr lang="en-US" sz="2400" dirty="0"/>
          </a:p>
          <a:p>
            <a:pPr marL="0" indent="0">
              <a:buNone/>
            </a:pPr>
            <a:r>
              <a:rPr lang="en-US" sz="2800" dirty="0" smtClean="0"/>
              <a:t/>
            </a:r>
            <a:br>
              <a:rPr lang="en-US" sz="2800" dirty="0" smtClean="0"/>
            </a:br>
            <a:r>
              <a:rPr lang="en-US" sz="2800" dirty="0" smtClean="0"/>
              <a:t>Today:</a:t>
            </a:r>
          </a:p>
          <a:p>
            <a:r>
              <a:rPr lang="en-US" sz="2800" dirty="0" smtClean="0"/>
              <a:t>Parameterizing cluster expansions</a:t>
            </a:r>
          </a:p>
          <a:p>
            <a:r>
              <a:rPr lang="en-US" sz="2800" dirty="0" smtClean="0"/>
              <a:t>Predicting thermodynamic properties with grand canonical Monte Carlo</a:t>
            </a:r>
          </a:p>
          <a:p>
            <a:r>
              <a:rPr lang="en-US" sz="2800" dirty="0" smtClean="0"/>
              <a:t>Free energy integration and phase diagram construction</a:t>
            </a:r>
            <a:endParaRPr lang="en-US" sz="2400" dirty="0"/>
          </a:p>
        </p:txBody>
      </p:sp>
    </p:spTree>
    <p:extLst>
      <p:ext uri="{BB962C8B-B14F-4D97-AF65-F5344CB8AC3E}">
        <p14:creationId xmlns:p14="http://schemas.microsoft.com/office/powerpoint/2010/main" val="346113187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From yesterday...</a:t>
            </a:r>
          </a:p>
        </p:txBody>
      </p:sp>
      <p:sp>
        <p:nvSpPr>
          <p:cNvPr id="3" name="Content Placeholder 2"/>
          <p:cNvSpPr>
            <a:spLocks noGrp="1"/>
          </p:cNvSpPr>
          <p:nvPr>
            <p:ph idx="1"/>
          </p:nvPr>
        </p:nvSpPr>
        <p:spPr/>
        <p:txBody>
          <a:bodyPr/>
          <a:lstStyle/>
          <a:p>
            <a:r>
              <a:rPr lang="en-US"/>
              <a:t>Initialize project</a:t>
            </a:r>
          </a:p>
          <a:p>
            <a:pPr lvl="1"/>
            <a:r>
              <a:rPr lang="en-US"/>
              <a:t>Calculates symmetry, composition axes</a:t>
            </a:r>
          </a:p>
          <a:p>
            <a:r>
              <a:rPr lang="en-US"/>
              <a:t>Select composition axes</a:t>
            </a:r>
          </a:p>
          <a:p>
            <a:r>
              <a:rPr lang="en-US"/>
              <a:t>Enumerate supercells and configurations</a:t>
            </a:r>
          </a:p>
          <a:p>
            <a:r>
              <a:rPr lang="en-US"/>
              <a:t>Calculate configuration energies</a:t>
            </a:r>
          </a:p>
          <a:p>
            <a:r>
              <a:rPr lang="en-US"/>
              <a:t>Set reference states</a:t>
            </a:r>
          </a:p>
        </p:txBody>
      </p:sp>
    </p:spTree>
    <p:extLst>
      <p:ext uri="{BB962C8B-B14F-4D97-AF65-F5344CB8AC3E}">
        <p14:creationId xmlns:p14="http://schemas.microsoft.com/office/powerpoint/2010/main" val="2374129428"/>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4294967295"/>
          </p:nvPr>
        </p:nvSpPr>
        <p:spPr>
          <a:xfrm>
            <a:off x="7243417" y="6544455"/>
            <a:ext cx="1903412" cy="228600"/>
          </a:xfrm>
          <a:prstGeom prst="rect">
            <a:avLst/>
          </a:prstGeom>
        </p:spPr>
        <p:txBody>
          <a:bodyPr/>
          <a:lstStyle/>
          <a:p>
            <a:fld id="{D39C2D9C-453A-6548-A178-EA949D7AD32F}" type="slidenum">
              <a:rPr lang="en-GB" smtClean="0"/>
              <a:pPr/>
              <a:t>50</a:t>
            </a:fld>
            <a:endParaRPr lang="en-GB" dirty="0"/>
          </a:p>
        </p:txBody>
      </p:sp>
      <p:pic>
        <p:nvPicPr>
          <p:cNvPr id="5" name="Picture 4" descr="Screen Shot 2016-02-18 at 10.30.1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4850721"/>
          </a:xfrm>
          <a:prstGeom prst="rect">
            <a:avLst/>
          </a:prstGeom>
        </p:spPr>
      </p:pic>
      <p:pic>
        <p:nvPicPr>
          <p:cNvPr id="4" name="Picture 3" descr="Screen Shot 2016-02-18 at 10.30.4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5370" y="2881105"/>
            <a:ext cx="7423044" cy="2641933"/>
          </a:xfrm>
          <a:prstGeom prst="rect">
            <a:avLst/>
          </a:prstGeom>
        </p:spPr>
      </p:pic>
      <p:pic>
        <p:nvPicPr>
          <p:cNvPr id="7" name="Picture 6" descr="Screen Shot 2016-02-18 at 10.36.54 PM.png"/>
          <p:cNvPicPr>
            <a:picLocks noChangeAspect="1"/>
          </p:cNvPicPr>
          <p:nvPr/>
        </p:nvPicPr>
        <p:blipFill rotWithShape="1">
          <a:blip r:embed="rId4">
            <a:extLst>
              <a:ext uri="{28A0092B-C50C-407E-A947-70E740481C1C}">
                <a14:useLocalDpi xmlns:a14="http://schemas.microsoft.com/office/drawing/2010/main" val="0"/>
              </a:ext>
            </a:extLst>
          </a:blip>
          <a:srcRect t="-2668" r="8882"/>
          <a:stretch/>
        </p:blipFill>
        <p:spPr>
          <a:xfrm>
            <a:off x="0" y="6321779"/>
            <a:ext cx="9144000" cy="536222"/>
          </a:xfrm>
          <a:prstGeom prst="rect">
            <a:avLst/>
          </a:prstGeom>
        </p:spPr>
      </p:pic>
    </p:spTree>
    <p:extLst>
      <p:ext uri="{BB962C8B-B14F-4D97-AF65-F5344CB8AC3E}">
        <p14:creationId xmlns:p14="http://schemas.microsoft.com/office/powerpoint/2010/main" val="913253115"/>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77296319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Query calculation results</a:t>
            </a:r>
          </a:p>
        </p:txBody>
      </p:sp>
      <p:sp>
        <p:nvSpPr>
          <p:cNvPr id="3" name="Content Placeholder 2"/>
          <p:cNvSpPr>
            <a:spLocks noGrp="1"/>
          </p:cNvSpPr>
          <p:nvPr>
            <p:ph idx="1"/>
          </p:nvPr>
        </p:nvSpPr>
        <p:spPr>
          <a:xfrm>
            <a:off x="218974" y="1600200"/>
            <a:ext cx="8467826" cy="4525963"/>
          </a:xfrm>
        </p:spPr>
        <p:txBody>
          <a:bodyPr>
            <a:normAutofit/>
          </a:bodyPr>
          <a:lstStyle/>
          <a:p>
            <a:r>
              <a:rPr lang="en-US" sz="1800">
                <a:latin typeface="Menlo Regular"/>
                <a:cs typeface="Menlo Regular"/>
              </a:rPr>
              <a:t>'casm query -c CALCULATED -k 'comp formation_energy hull_dist(CALCULATED)'</a:t>
            </a:r>
          </a:p>
          <a:p>
            <a:pPr lvl="1"/>
            <a:r>
              <a:rPr lang="en-US" sz="1400">
                <a:latin typeface="Menlo Regular"/>
                <a:cs typeface="Menlo Regular"/>
              </a:rPr>
              <a:t>--output &lt;filename&gt; to output to file</a:t>
            </a:r>
          </a:p>
        </p:txBody>
      </p:sp>
      <p:pic>
        <p:nvPicPr>
          <p:cNvPr id="6" name="Picture 5"/>
          <p:cNvPicPr>
            <a:picLocks noChangeAspect="1"/>
          </p:cNvPicPr>
          <p:nvPr/>
        </p:nvPicPr>
        <p:blipFill>
          <a:blip r:embed="rId2"/>
          <a:stretch>
            <a:fillRect/>
          </a:stretch>
        </p:blipFill>
        <p:spPr>
          <a:xfrm>
            <a:off x="0" y="3297203"/>
            <a:ext cx="9144000" cy="2828960"/>
          </a:xfrm>
          <a:prstGeom prst="rect">
            <a:avLst/>
          </a:prstGeom>
        </p:spPr>
      </p:pic>
    </p:spTree>
    <p:extLst>
      <p:ext uri="{BB962C8B-B14F-4D97-AF65-F5344CB8AC3E}">
        <p14:creationId xmlns:p14="http://schemas.microsoft.com/office/powerpoint/2010/main" val="132072400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figure_1.png"/>
          <p:cNvPicPr>
            <a:picLocks noChangeAspect="1"/>
          </p:cNvPicPr>
          <p:nvPr/>
        </p:nvPicPr>
        <p:blipFill rotWithShape="1">
          <a:blip r:embed="rId2">
            <a:extLst>
              <a:ext uri="{28A0092B-C50C-407E-A947-70E740481C1C}">
                <a14:useLocalDpi xmlns:a14="http://schemas.microsoft.com/office/drawing/2010/main" val="0"/>
              </a:ext>
            </a:extLst>
          </a:blip>
          <a:srcRect r="6593"/>
          <a:stretch/>
        </p:blipFill>
        <p:spPr>
          <a:xfrm>
            <a:off x="3826709" y="1417638"/>
            <a:ext cx="5302693" cy="4571365"/>
          </a:xfrm>
          <a:prstGeom prst="rect">
            <a:avLst/>
          </a:prstGeom>
        </p:spPr>
      </p:pic>
      <p:sp>
        <p:nvSpPr>
          <p:cNvPr id="2" name="Title 1"/>
          <p:cNvSpPr>
            <a:spLocks noGrp="1"/>
          </p:cNvSpPr>
          <p:nvPr>
            <p:ph type="title"/>
          </p:nvPr>
        </p:nvSpPr>
        <p:spPr/>
        <p:txBody>
          <a:bodyPr/>
          <a:lstStyle/>
          <a:p>
            <a:r>
              <a:rPr lang="en-US"/>
              <a:t>Plot calculation results, via Python</a:t>
            </a:r>
          </a:p>
        </p:txBody>
      </p:sp>
      <p:sp>
        <p:nvSpPr>
          <p:cNvPr id="5" name="TextBox 4"/>
          <p:cNvSpPr txBox="1"/>
          <p:nvPr/>
        </p:nvSpPr>
        <p:spPr>
          <a:xfrm>
            <a:off x="106842" y="1736410"/>
            <a:ext cx="4710592" cy="4401205"/>
          </a:xfrm>
          <a:prstGeom prst="rect">
            <a:avLst/>
          </a:prstGeom>
          <a:noFill/>
        </p:spPr>
        <p:txBody>
          <a:bodyPr wrap="square" rtlCol="0">
            <a:spAutoFit/>
          </a:bodyPr>
          <a:lstStyle/>
          <a:p>
            <a:r>
              <a:rPr lang="en-US" sz="1000">
                <a:latin typeface="Menlo Regular"/>
                <a:cs typeface="Menlo Regular"/>
              </a:rPr>
              <a:t>from casm.project import Project, Selection</a:t>
            </a:r>
          </a:p>
          <a:p>
            <a:r>
              <a:rPr lang="en-US" sz="1000">
                <a:latin typeface="Menlo Regular"/>
                <a:cs typeface="Menlo Regular"/>
              </a:rPr>
              <a:t>import matplotlib.pyplot as plt</a:t>
            </a:r>
          </a:p>
          <a:p>
            <a:endParaRPr lang="en-US" sz="1000">
              <a:latin typeface="Menlo Regular"/>
              <a:cs typeface="Menlo Regular"/>
            </a:endParaRPr>
          </a:p>
          <a:p>
            <a:r>
              <a:rPr lang="en-US" sz="1000">
                <a:latin typeface="Menlo Regular"/>
                <a:cs typeface="Menlo Regular"/>
              </a:rPr>
              <a:t># construct a 'Selection'</a:t>
            </a:r>
          </a:p>
          <a:p>
            <a:r>
              <a:rPr lang="en-US" sz="1000">
                <a:latin typeface="Menlo Regular"/>
                <a:cs typeface="Menlo Regular"/>
              </a:rPr>
              <a:t>proj = Project()</a:t>
            </a:r>
          </a:p>
          <a:p>
            <a:r>
              <a:rPr lang="en-US" sz="1000">
                <a:latin typeface="Menlo Regular"/>
                <a:cs typeface="Menlo Regular"/>
              </a:rPr>
              <a:t>sel = Selection(proj, 'CALCULATED', all=False)</a:t>
            </a:r>
          </a:p>
          <a:p>
            <a:endParaRPr lang="en-US" sz="1000">
              <a:latin typeface="Menlo Regular"/>
              <a:cs typeface="Menlo Regular"/>
            </a:endParaRPr>
          </a:p>
          <a:p>
            <a:r>
              <a:rPr lang="en-US" sz="1000">
                <a:latin typeface="Menlo Regular"/>
                <a:cs typeface="Menlo Regular"/>
              </a:rPr>
              <a:t># query results into a pandas.DataFrame</a:t>
            </a:r>
          </a:p>
          <a:p>
            <a:r>
              <a:rPr lang="en-US" sz="1000">
                <a:latin typeface="Menlo Regular"/>
                <a:cs typeface="Menlo Regular"/>
              </a:rPr>
              <a:t>comp = 'comp(a)'</a:t>
            </a:r>
          </a:p>
          <a:p>
            <a:r>
              <a:rPr lang="en-US" sz="1000">
                <a:latin typeface="Menlo Regular"/>
                <a:cs typeface="Menlo Regular"/>
              </a:rPr>
              <a:t>Ef = 'formation_energy'</a:t>
            </a:r>
          </a:p>
          <a:p>
            <a:r>
              <a:rPr lang="en-US" sz="1000">
                <a:latin typeface="Menlo Regular"/>
                <a:cs typeface="Menlo Regular"/>
              </a:rPr>
              <a:t>hull_dist = 'hull_dist(CALCULATED,atom_frac)'</a:t>
            </a:r>
          </a:p>
          <a:p>
            <a:r>
              <a:rPr lang="en-US" sz="1000">
                <a:latin typeface="Menlo Regular"/>
                <a:cs typeface="Menlo Regular"/>
              </a:rPr>
              <a:t>sel.query([comp, Ef, hull_dist])</a:t>
            </a:r>
          </a:p>
          <a:p>
            <a:endParaRPr lang="en-US" sz="1000">
              <a:latin typeface="Menlo Regular"/>
              <a:cs typeface="Menlo Regular"/>
            </a:endParaRPr>
          </a:p>
          <a:p>
            <a:r>
              <a:rPr lang="en-US" sz="1000">
                <a:latin typeface="Menlo Regular"/>
                <a:cs typeface="Menlo Regular"/>
              </a:rPr>
              <a:t># get convex hull configurations, </a:t>
            </a:r>
          </a:p>
          <a:p>
            <a:r>
              <a:rPr lang="en-US" sz="1000">
                <a:latin typeface="Menlo Regular"/>
                <a:cs typeface="Menlo Regular"/>
              </a:rPr>
              <a:t># sorted for nice plotting</a:t>
            </a:r>
          </a:p>
          <a:p>
            <a:r>
              <a:rPr lang="en-US" sz="1000">
                <a:latin typeface="Menlo Regular"/>
                <a:cs typeface="Menlo Regular"/>
              </a:rPr>
              <a:t>df = sel.data.sort_values([comp])</a:t>
            </a:r>
          </a:p>
          <a:p>
            <a:r>
              <a:rPr lang="nb-NO" sz="1000">
                <a:latin typeface="Menlo Regular"/>
                <a:cs typeface="Menlo Regular"/>
              </a:rPr>
              <a:t>hull_tol = 1e-6</a:t>
            </a:r>
          </a:p>
          <a:p>
            <a:r>
              <a:rPr lang="nb-NO" sz="1000">
                <a:latin typeface="Menlo Regular"/>
                <a:cs typeface="Menlo Regular"/>
              </a:rPr>
              <a:t>df_hull = df[df[hull_dist] &lt; hull_tol]</a:t>
            </a:r>
          </a:p>
          <a:p>
            <a:r>
              <a:rPr lang="nb-NO" sz="1000">
                <a:latin typeface="Menlo Regular"/>
                <a:cs typeface="Menlo Regular"/>
              </a:rPr>
              <a:t>print df_hull.to_string()</a:t>
            </a:r>
          </a:p>
          <a:p>
            <a:endParaRPr lang="nb-NO" sz="1000">
              <a:latin typeface="Menlo Regular"/>
              <a:cs typeface="Menlo Regular"/>
            </a:endParaRPr>
          </a:p>
          <a:p>
            <a:r>
              <a:rPr lang="nb-NO" sz="1000">
                <a:latin typeface="Menlo Regular"/>
                <a:cs typeface="Menlo Regular"/>
              </a:rPr>
              <a:t># plot formation energies with convex hull</a:t>
            </a:r>
          </a:p>
          <a:p>
            <a:r>
              <a:rPr lang="nb-NO" sz="1000">
                <a:latin typeface="Menlo Regular"/>
                <a:cs typeface="Menlo Regular"/>
              </a:rPr>
              <a:t>plt.scatter(sel.data[comp], sel.data[Ef], </a:t>
            </a:r>
          </a:p>
          <a:p>
            <a:r>
              <a:rPr lang="nb-NO" sz="1000">
                <a:latin typeface="Menlo Regular"/>
                <a:cs typeface="Menlo Regular"/>
              </a:rPr>
              <a:t>  marker='o')</a:t>
            </a:r>
          </a:p>
          <a:p>
            <a:r>
              <a:rPr lang="nb-NO" sz="1000">
                <a:latin typeface="Menlo Regular"/>
                <a:cs typeface="Menlo Regular"/>
              </a:rPr>
              <a:t>plt.plot(df_hull[comp], df_hull[Ef], 'b.-')</a:t>
            </a:r>
          </a:p>
          <a:p>
            <a:r>
              <a:rPr lang="nb-NO" sz="1000">
                <a:latin typeface="Menlo Regular"/>
                <a:cs typeface="Menlo Regular"/>
              </a:rPr>
              <a:t>plt.xlabel(comp)</a:t>
            </a:r>
          </a:p>
          <a:p>
            <a:r>
              <a:rPr lang="nb-NO" sz="1000">
                <a:latin typeface="Menlo Regular"/>
                <a:cs typeface="Menlo Regular"/>
              </a:rPr>
              <a:t>plt.ylabel('Formation energy (eV/unit cell)')</a:t>
            </a:r>
          </a:p>
          <a:p>
            <a:r>
              <a:rPr lang="pt-BR" sz="1000">
                <a:latin typeface="Menlo Regular"/>
                <a:cs typeface="Menlo Regular"/>
              </a:rPr>
              <a:t>plt.xlim([0.,1.])</a:t>
            </a:r>
          </a:p>
          <a:p>
            <a:r>
              <a:rPr lang="pt-BR" sz="1000">
                <a:latin typeface="Menlo Regular"/>
                <a:cs typeface="Menlo Regular"/>
              </a:rPr>
              <a:t>plt.show()</a:t>
            </a:r>
            <a:endParaRPr lang="en-US" sz="1000">
              <a:latin typeface="Menlo Regular"/>
              <a:cs typeface="Menlo Regular"/>
            </a:endParaRPr>
          </a:p>
        </p:txBody>
      </p:sp>
    </p:spTree>
    <p:extLst>
      <p:ext uri="{BB962C8B-B14F-4D97-AF65-F5344CB8AC3E}">
        <p14:creationId xmlns:p14="http://schemas.microsoft.com/office/powerpoint/2010/main" val="63119871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 name="Group 111"/>
          <p:cNvGrpSpPr/>
          <p:nvPr/>
        </p:nvGrpSpPr>
        <p:grpSpPr>
          <a:xfrm>
            <a:off x="4107873" y="1486155"/>
            <a:ext cx="4783378" cy="4200929"/>
            <a:chOff x="0" y="2353183"/>
            <a:chExt cx="4787273" cy="4204349"/>
          </a:xfrm>
        </p:grpSpPr>
        <p:cxnSp>
          <p:nvCxnSpPr>
            <p:cNvPr id="115" name="Straight Connector 114"/>
            <p:cNvCxnSpPr>
              <a:stCxn id="162" idx="4"/>
              <a:endCxn id="162" idx="1"/>
            </p:cNvCxnSpPr>
            <p:nvPr/>
          </p:nvCxnSpPr>
          <p:spPr>
            <a:xfrm>
              <a:off x="1216245" y="2475930"/>
              <a:ext cx="2360015" cy="3960685"/>
            </a:xfrm>
            <a:prstGeom prst="line">
              <a:avLst/>
            </a:prstGeom>
            <a:ln w="19050" cmpd="sng">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6" name="Straight Connector 115"/>
            <p:cNvCxnSpPr>
              <a:stCxn id="162" idx="5"/>
              <a:endCxn id="162" idx="2"/>
            </p:cNvCxnSpPr>
            <p:nvPr/>
          </p:nvCxnSpPr>
          <p:spPr>
            <a:xfrm flipH="1">
              <a:off x="1216245" y="2475930"/>
              <a:ext cx="2360015" cy="3960685"/>
            </a:xfrm>
            <a:prstGeom prst="line">
              <a:avLst/>
            </a:prstGeom>
            <a:ln w="19050" cmpd="sng">
              <a:solidFill>
                <a:srgbClr val="000000"/>
              </a:solidFill>
            </a:ln>
          </p:spPr>
          <p:style>
            <a:lnRef idx="2">
              <a:schemeClr val="accent1"/>
            </a:lnRef>
            <a:fillRef idx="0">
              <a:schemeClr val="accent1"/>
            </a:fillRef>
            <a:effectRef idx="1">
              <a:schemeClr val="accent1"/>
            </a:effectRef>
            <a:fontRef idx="minor">
              <a:schemeClr val="tx1"/>
            </a:fontRef>
          </p:style>
        </p:cxnSp>
        <p:cxnSp>
          <p:nvCxnSpPr>
            <p:cNvPr id="117" name="Straight Connector 116"/>
            <p:cNvCxnSpPr>
              <a:stCxn id="162" idx="3"/>
              <a:endCxn id="162" idx="0"/>
            </p:cNvCxnSpPr>
            <p:nvPr/>
          </p:nvCxnSpPr>
          <p:spPr>
            <a:xfrm>
              <a:off x="99054" y="4456273"/>
              <a:ext cx="4594397" cy="0"/>
            </a:xfrm>
            <a:prstGeom prst="line">
              <a:avLst/>
            </a:prstGeom>
            <a:ln w="19050" cmpd="sng">
              <a:solidFill>
                <a:srgbClr val="000000"/>
              </a:solidFill>
            </a:ln>
          </p:spPr>
          <p:style>
            <a:lnRef idx="2">
              <a:schemeClr val="accent1"/>
            </a:lnRef>
            <a:fillRef idx="0">
              <a:schemeClr val="accent1"/>
            </a:fillRef>
            <a:effectRef idx="1">
              <a:schemeClr val="accent1"/>
            </a:effectRef>
            <a:fontRef idx="minor">
              <a:schemeClr val="tx1"/>
            </a:fontRef>
          </p:style>
        </p:cxnSp>
        <p:grpSp>
          <p:nvGrpSpPr>
            <p:cNvPr id="118" name="Group 117"/>
            <p:cNvGrpSpPr/>
            <p:nvPr/>
          </p:nvGrpSpPr>
          <p:grpSpPr>
            <a:xfrm>
              <a:off x="99054" y="2475929"/>
              <a:ext cx="4594397" cy="3977095"/>
              <a:chOff x="99054" y="2475929"/>
              <a:chExt cx="4594397" cy="3977095"/>
            </a:xfrm>
          </p:grpSpPr>
          <p:sp>
            <p:nvSpPr>
              <p:cNvPr id="162" name="Hexagon 161"/>
              <p:cNvSpPr/>
              <p:nvPr/>
            </p:nvSpPr>
            <p:spPr>
              <a:xfrm>
                <a:off x="99054" y="2475929"/>
                <a:ext cx="4594397" cy="3960687"/>
              </a:xfrm>
              <a:prstGeom prst="hexagon">
                <a:avLst>
                  <a:gd name="adj" fmla="val 28207"/>
                  <a:gd name="vf" fmla="val 115470"/>
                </a:avLst>
              </a:prstGeom>
              <a:noFill/>
              <a:ln w="19050" cmpd="sng">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3" name="Isosceles Triangle 162"/>
              <p:cNvSpPr/>
              <p:nvPr/>
            </p:nvSpPr>
            <p:spPr>
              <a:xfrm>
                <a:off x="670799" y="2486383"/>
                <a:ext cx="3450907" cy="2974920"/>
              </a:xfrm>
              <a:prstGeom prst="triangle">
                <a:avLst/>
              </a:prstGeom>
              <a:noFill/>
              <a:ln w="1905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4" name="Isosceles Triangle 163"/>
              <p:cNvSpPr/>
              <p:nvPr/>
            </p:nvSpPr>
            <p:spPr>
              <a:xfrm flipV="1">
                <a:off x="670799" y="3478104"/>
                <a:ext cx="3450907" cy="2974920"/>
              </a:xfrm>
              <a:prstGeom prst="triangle">
                <a:avLst/>
              </a:prstGeom>
              <a:noFill/>
              <a:ln w="1905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19" name="Oval 118"/>
            <p:cNvSpPr/>
            <p:nvPr/>
          </p:nvSpPr>
          <p:spPr bwMode="auto">
            <a:xfrm>
              <a:off x="2275335" y="2353183"/>
              <a:ext cx="241835" cy="241835"/>
            </a:xfrm>
            <a:prstGeom prst="ellipse">
              <a:avLst/>
            </a:prstGeom>
            <a:solidFill>
              <a:srgbClr val="2A23A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20" name="Oval 119"/>
            <p:cNvSpPr/>
            <p:nvPr/>
          </p:nvSpPr>
          <p:spPr bwMode="auto">
            <a:xfrm>
              <a:off x="3455342" y="2353183"/>
              <a:ext cx="241835" cy="241835"/>
            </a:xfrm>
            <a:prstGeom prst="ellipse">
              <a:avLst/>
            </a:prstGeom>
            <a:solidFill>
              <a:srgbClr val="2A23A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21" name="Oval 120"/>
            <p:cNvSpPr/>
            <p:nvPr/>
          </p:nvSpPr>
          <p:spPr bwMode="auto">
            <a:xfrm>
              <a:off x="1109438" y="2353183"/>
              <a:ext cx="241835" cy="241835"/>
            </a:xfrm>
            <a:prstGeom prst="ellipse">
              <a:avLst/>
            </a:prstGeom>
            <a:solidFill>
              <a:srgbClr val="2A23A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22" name="Oval 121"/>
            <p:cNvSpPr/>
            <p:nvPr/>
          </p:nvSpPr>
          <p:spPr bwMode="auto">
            <a:xfrm>
              <a:off x="2261224" y="4337950"/>
              <a:ext cx="241835" cy="241835"/>
            </a:xfrm>
            <a:prstGeom prst="ellipse">
              <a:avLst/>
            </a:prstGeom>
            <a:solidFill>
              <a:srgbClr val="2A23A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23" name="Oval 122"/>
            <p:cNvSpPr/>
            <p:nvPr/>
          </p:nvSpPr>
          <p:spPr bwMode="auto">
            <a:xfrm>
              <a:off x="3427120" y="4337950"/>
              <a:ext cx="241835" cy="241835"/>
            </a:xfrm>
            <a:prstGeom prst="ellipse">
              <a:avLst/>
            </a:prstGeom>
            <a:solidFill>
              <a:srgbClr val="2A23A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24" name="Oval 123"/>
            <p:cNvSpPr/>
            <p:nvPr/>
          </p:nvSpPr>
          <p:spPr bwMode="auto">
            <a:xfrm>
              <a:off x="1123549" y="4337950"/>
              <a:ext cx="241835" cy="241835"/>
            </a:xfrm>
            <a:prstGeom prst="ellipse">
              <a:avLst/>
            </a:prstGeom>
            <a:solidFill>
              <a:srgbClr val="2A23A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25" name="Oval 124"/>
            <p:cNvSpPr/>
            <p:nvPr/>
          </p:nvSpPr>
          <p:spPr bwMode="auto">
            <a:xfrm>
              <a:off x="4545438" y="4337950"/>
              <a:ext cx="241835" cy="241835"/>
            </a:xfrm>
            <a:prstGeom prst="ellipse">
              <a:avLst/>
            </a:prstGeom>
            <a:solidFill>
              <a:srgbClr val="2A23A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26" name="Oval 125"/>
            <p:cNvSpPr/>
            <p:nvPr/>
          </p:nvSpPr>
          <p:spPr bwMode="auto">
            <a:xfrm>
              <a:off x="0" y="4337950"/>
              <a:ext cx="241835" cy="241835"/>
            </a:xfrm>
            <a:prstGeom prst="ellipse">
              <a:avLst/>
            </a:prstGeom>
            <a:solidFill>
              <a:srgbClr val="2A23A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27" name="Oval 126"/>
            <p:cNvSpPr/>
            <p:nvPr/>
          </p:nvSpPr>
          <p:spPr bwMode="auto">
            <a:xfrm>
              <a:off x="1690983" y="3357186"/>
              <a:ext cx="241835" cy="241835"/>
            </a:xfrm>
            <a:prstGeom prst="ellipse">
              <a:avLst/>
            </a:prstGeom>
            <a:solidFill>
              <a:srgbClr val="DECC7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28" name="Oval 127"/>
            <p:cNvSpPr/>
            <p:nvPr/>
          </p:nvSpPr>
          <p:spPr bwMode="auto">
            <a:xfrm>
              <a:off x="2856879" y="3357186"/>
              <a:ext cx="241835" cy="241835"/>
            </a:xfrm>
            <a:prstGeom prst="ellipse">
              <a:avLst/>
            </a:prstGeom>
            <a:solidFill>
              <a:srgbClr val="DECC7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29" name="Oval 128"/>
            <p:cNvSpPr/>
            <p:nvPr/>
          </p:nvSpPr>
          <p:spPr bwMode="auto">
            <a:xfrm>
              <a:off x="532141" y="3357186"/>
              <a:ext cx="241835" cy="241835"/>
            </a:xfrm>
            <a:prstGeom prst="ellipse">
              <a:avLst/>
            </a:prstGeom>
            <a:solidFill>
              <a:srgbClr val="DECC7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30" name="Oval 129"/>
            <p:cNvSpPr/>
            <p:nvPr/>
          </p:nvSpPr>
          <p:spPr bwMode="auto">
            <a:xfrm>
              <a:off x="4010474" y="3357186"/>
              <a:ext cx="241835" cy="241835"/>
            </a:xfrm>
            <a:prstGeom prst="ellipse">
              <a:avLst/>
            </a:prstGeom>
            <a:solidFill>
              <a:srgbClr val="DECC7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31" name="Oval 130"/>
            <p:cNvSpPr/>
            <p:nvPr/>
          </p:nvSpPr>
          <p:spPr bwMode="auto">
            <a:xfrm>
              <a:off x="1690983" y="5340385"/>
              <a:ext cx="241835" cy="241835"/>
            </a:xfrm>
            <a:prstGeom prst="ellipse">
              <a:avLst/>
            </a:prstGeom>
            <a:solidFill>
              <a:srgbClr val="DECC7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32" name="Oval 131"/>
            <p:cNvSpPr/>
            <p:nvPr/>
          </p:nvSpPr>
          <p:spPr bwMode="auto">
            <a:xfrm>
              <a:off x="2856879" y="5340385"/>
              <a:ext cx="241835" cy="241835"/>
            </a:xfrm>
            <a:prstGeom prst="ellipse">
              <a:avLst/>
            </a:prstGeom>
            <a:solidFill>
              <a:srgbClr val="DECC7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33" name="Oval 132"/>
            <p:cNvSpPr/>
            <p:nvPr/>
          </p:nvSpPr>
          <p:spPr bwMode="auto">
            <a:xfrm>
              <a:off x="532141" y="5340385"/>
              <a:ext cx="241835" cy="241835"/>
            </a:xfrm>
            <a:prstGeom prst="ellipse">
              <a:avLst/>
            </a:prstGeom>
            <a:solidFill>
              <a:srgbClr val="DECC7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57" name="Oval 156"/>
            <p:cNvSpPr/>
            <p:nvPr/>
          </p:nvSpPr>
          <p:spPr bwMode="auto">
            <a:xfrm>
              <a:off x="4010474" y="5340385"/>
              <a:ext cx="241835" cy="241835"/>
            </a:xfrm>
            <a:prstGeom prst="ellipse">
              <a:avLst/>
            </a:prstGeom>
            <a:solidFill>
              <a:srgbClr val="DECC7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58" name="Oval 157"/>
            <p:cNvSpPr/>
            <p:nvPr/>
          </p:nvSpPr>
          <p:spPr bwMode="auto">
            <a:xfrm>
              <a:off x="2275335" y="6315697"/>
              <a:ext cx="241835" cy="241835"/>
            </a:xfrm>
            <a:prstGeom prst="ellipse">
              <a:avLst/>
            </a:prstGeom>
            <a:solidFill>
              <a:srgbClr val="2A23A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59" name="Oval 158"/>
            <p:cNvSpPr/>
            <p:nvPr/>
          </p:nvSpPr>
          <p:spPr bwMode="auto">
            <a:xfrm>
              <a:off x="3455342" y="6315697"/>
              <a:ext cx="241835" cy="241835"/>
            </a:xfrm>
            <a:prstGeom prst="ellipse">
              <a:avLst/>
            </a:prstGeom>
            <a:solidFill>
              <a:srgbClr val="2A23A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
          <p:nvSpPr>
            <p:cNvPr id="160" name="Oval 159"/>
            <p:cNvSpPr/>
            <p:nvPr/>
          </p:nvSpPr>
          <p:spPr bwMode="auto">
            <a:xfrm>
              <a:off x="1109438" y="6315697"/>
              <a:ext cx="241835" cy="241835"/>
            </a:xfrm>
            <a:prstGeom prst="ellipse">
              <a:avLst/>
            </a:prstGeom>
            <a:solidFill>
              <a:srgbClr val="2A23A6"/>
            </a:solidFill>
            <a:ln w="12700" cap="flat" cmpd="sng" algn="ctr">
              <a:solidFill>
                <a:srgbClr val="000000"/>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grpSp>
      <p:sp>
        <p:nvSpPr>
          <p:cNvPr id="4" name="Slide Number Placeholder 3"/>
          <p:cNvSpPr>
            <a:spLocks noGrp="1"/>
          </p:cNvSpPr>
          <p:nvPr>
            <p:ph type="sldNum" idx="4294967295"/>
          </p:nvPr>
        </p:nvSpPr>
        <p:spPr>
          <a:xfrm>
            <a:off x="7243417" y="6633355"/>
            <a:ext cx="1903412" cy="228600"/>
          </a:xfrm>
          <a:prstGeom prst="rect">
            <a:avLst/>
          </a:prstGeom>
        </p:spPr>
        <p:txBody>
          <a:bodyPr/>
          <a:lstStyle/>
          <a:p>
            <a:fld id="{FF0EF04C-814C-9745-952F-F2B2B17C398C}" type="slidenum">
              <a:rPr lang="en-GB" smtClean="0"/>
              <a:pPr/>
              <a:t>8</a:t>
            </a:fld>
            <a:endParaRPr lang="en-GB"/>
          </a:p>
        </p:txBody>
      </p:sp>
      <p:sp>
        <p:nvSpPr>
          <p:cNvPr id="2" name="Title 1"/>
          <p:cNvSpPr>
            <a:spLocks noGrp="1"/>
          </p:cNvSpPr>
          <p:nvPr>
            <p:ph type="title"/>
          </p:nvPr>
        </p:nvSpPr>
        <p:spPr/>
        <p:txBody>
          <a:bodyPr>
            <a:normAutofit fontScale="90000"/>
          </a:bodyPr>
          <a:lstStyle/>
          <a:p>
            <a:r>
              <a:rPr lang="en-US" smtClean="0"/>
              <a:t>The Cluster Expansion</a:t>
            </a:r>
            <a:endParaRPr lang="en-US" dirty="0"/>
          </a:p>
        </p:txBody>
      </p:sp>
      <p:sp>
        <p:nvSpPr>
          <p:cNvPr id="142" name="Content Placeholder 141"/>
          <p:cNvSpPr>
            <a:spLocks noGrp="1"/>
          </p:cNvSpPr>
          <p:nvPr>
            <p:ph idx="4294967295"/>
          </p:nvPr>
        </p:nvSpPr>
        <p:spPr>
          <a:xfrm>
            <a:off x="0" y="1663700"/>
            <a:ext cx="4191000" cy="3630613"/>
          </a:xfrm>
          <a:prstGeom prst="rect">
            <a:avLst/>
          </a:prstGeom>
        </p:spPr>
        <p:txBody>
          <a:bodyPr>
            <a:normAutofit lnSpcReduction="10000"/>
          </a:bodyPr>
          <a:lstStyle/>
          <a:p>
            <a:pPr>
              <a:buNone/>
            </a:pPr>
            <a:r>
              <a:rPr lang="en-US" dirty="0" smtClean="0"/>
              <a:t>	Interactions between sites are described by products of </a:t>
            </a:r>
            <a:r>
              <a:rPr lang="en-US" dirty="0" err="1" smtClean="0"/>
              <a:t>σ</a:t>
            </a:r>
            <a:r>
              <a:rPr lang="en-US" i="1" baseline="-25000" dirty="0" err="1" smtClean="0"/>
              <a:t>i</a:t>
            </a:r>
            <a:r>
              <a:rPr lang="en-US" baseline="-25000" dirty="0" smtClean="0"/>
              <a:t> </a:t>
            </a:r>
            <a:r>
              <a:rPr lang="en-US" dirty="0" smtClean="0"/>
              <a:t>.</a:t>
            </a:r>
          </a:p>
          <a:p>
            <a:pPr>
              <a:buNone/>
            </a:pPr>
            <a:endParaRPr lang="en-US" sz="1600" dirty="0" smtClean="0"/>
          </a:p>
          <a:p>
            <a:pPr>
              <a:buNone/>
            </a:pPr>
            <a:r>
              <a:rPr lang="en-US" dirty="0" smtClean="0"/>
              <a:t>	Fit interaction parameters to a database of DFT energies.</a:t>
            </a:r>
          </a:p>
        </p:txBody>
      </p:sp>
      <p:sp>
        <p:nvSpPr>
          <p:cNvPr id="82" name="TextBox 81"/>
          <p:cNvSpPr txBox="1"/>
          <p:nvPr/>
        </p:nvSpPr>
        <p:spPr>
          <a:xfrm>
            <a:off x="1063977" y="6347177"/>
            <a:ext cx="7213600" cy="461665"/>
          </a:xfrm>
          <a:prstGeom prst="rect">
            <a:avLst/>
          </a:prstGeom>
          <a:noFill/>
        </p:spPr>
        <p:txBody>
          <a:bodyPr wrap="square" rtlCol="0">
            <a:spAutoFit/>
          </a:bodyPr>
          <a:lstStyle/>
          <a:p>
            <a:pPr algn="ctr"/>
            <a:r>
              <a:rPr lang="en-US" sz="2400" dirty="0" smtClean="0">
                <a:solidFill>
                  <a:srgbClr val="000000"/>
                </a:solidFill>
              </a:rPr>
              <a:t>Then use symmetry to average over the entire crystal</a:t>
            </a:r>
            <a:endParaRPr lang="en-US" sz="2400" dirty="0">
              <a:solidFill>
                <a:srgbClr val="000000"/>
              </a:solidFill>
            </a:endParaRPr>
          </a:p>
        </p:txBody>
      </p:sp>
      <p:sp>
        <p:nvSpPr>
          <p:cNvPr id="161" name="Rectangle 160"/>
          <p:cNvSpPr/>
          <p:nvPr/>
        </p:nvSpPr>
        <p:spPr>
          <a:xfrm>
            <a:off x="1286" y="5850486"/>
            <a:ext cx="9142714" cy="461665"/>
          </a:xfrm>
          <a:prstGeom prst="rect">
            <a:avLst/>
          </a:prstGeom>
        </p:spPr>
        <p:txBody>
          <a:bodyPr wrap="square">
            <a:spAutoFit/>
          </a:bodyPr>
          <a:lstStyle/>
          <a:p>
            <a:pPr algn="ctr">
              <a:buNone/>
            </a:pPr>
            <a:r>
              <a:rPr lang="en-GB" sz="2400" b="1" dirty="0" smtClean="0">
                <a:solidFill>
                  <a:srgbClr val="000000"/>
                </a:solidFill>
              </a:rPr>
              <a:t> </a:t>
            </a:r>
            <a:r>
              <a:rPr lang="en-GB" sz="2400" b="1" i="1" dirty="0" smtClean="0">
                <a:solidFill>
                  <a:srgbClr val="000000"/>
                </a:solidFill>
                <a:latin typeface="Times New Roman" pitchFamily="1" charset="0"/>
                <a:sym typeface="Symbol" pitchFamily="1" charset="2"/>
              </a:rPr>
              <a:t>E</a:t>
            </a:r>
            <a:r>
              <a:rPr lang="en-GB" sz="2400" b="1" dirty="0" smtClean="0">
                <a:solidFill>
                  <a:srgbClr val="000000"/>
                </a:solidFill>
                <a:latin typeface="Times New Roman" pitchFamily="1" charset="0"/>
                <a:sym typeface="Symbol" pitchFamily="1" charset="2"/>
              </a:rPr>
              <a:t> =</a:t>
            </a:r>
            <a:r>
              <a:rPr lang="en-GB" sz="2400" b="1" baseline="-25000" dirty="0" smtClean="0">
                <a:solidFill>
                  <a:srgbClr val="000000"/>
                </a:solidFill>
                <a:latin typeface="Times New Roman" pitchFamily="1" charset="0"/>
                <a:sym typeface="Symbol" pitchFamily="1" charset="2"/>
              </a:rPr>
              <a:t> </a:t>
            </a:r>
            <a:r>
              <a:rPr lang="en-GB" sz="2400" b="1" i="1" dirty="0" smtClean="0">
                <a:solidFill>
                  <a:srgbClr val="000000"/>
                </a:solidFill>
                <a:latin typeface="Times New Roman" pitchFamily="1" charset="0"/>
              </a:rPr>
              <a:t>J</a:t>
            </a:r>
            <a:r>
              <a:rPr lang="en-GB" sz="2400" b="1" baseline="-25000" dirty="0" smtClean="0">
                <a:solidFill>
                  <a:srgbClr val="000000"/>
                </a:solidFill>
                <a:latin typeface="Times New Roman" pitchFamily="1" charset="0"/>
                <a:sym typeface="Symbol" pitchFamily="1" charset="2"/>
              </a:rPr>
              <a:t>1</a:t>
            </a:r>
            <a:r>
              <a:rPr lang="en-GB" sz="2400" b="1" i="1" dirty="0" smtClean="0">
                <a:solidFill>
                  <a:srgbClr val="000000"/>
                </a:solidFill>
                <a:sym typeface="Symbol" pitchFamily="1" charset="2"/>
              </a:rPr>
              <a:t></a:t>
            </a:r>
            <a:r>
              <a:rPr lang="en-GB" sz="2400" b="1" baseline="-25000" dirty="0" smtClean="0">
                <a:solidFill>
                  <a:srgbClr val="000000"/>
                </a:solidFill>
                <a:latin typeface="Times New Roman" pitchFamily="1" charset="0"/>
                <a:sym typeface="Symbol" pitchFamily="1" charset="2"/>
              </a:rPr>
              <a:t>1</a:t>
            </a:r>
            <a:r>
              <a:rPr lang="en-GB" sz="2400" b="1" dirty="0" smtClean="0">
                <a:solidFill>
                  <a:srgbClr val="000000"/>
                </a:solidFill>
                <a:latin typeface="Times New Roman" pitchFamily="1" charset="0"/>
                <a:sym typeface="Symbol" pitchFamily="1" charset="2"/>
              </a:rPr>
              <a:t> +</a:t>
            </a:r>
            <a:r>
              <a:rPr lang="en-GB" sz="2400" b="1" dirty="0" smtClean="0">
                <a:solidFill>
                  <a:srgbClr val="000000"/>
                </a:solidFill>
              </a:rPr>
              <a:t> </a:t>
            </a:r>
            <a:r>
              <a:rPr lang="en-GB" sz="2400" b="1" dirty="0">
                <a:latin typeface="Times New Roman" pitchFamily="1" charset="0"/>
                <a:sym typeface="Symbol" pitchFamily="1" charset="2"/>
              </a:rPr>
              <a:t> </a:t>
            </a:r>
            <a:r>
              <a:rPr lang="en-GB" sz="2400" b="1" i="1" dirty="0" smtClean="0">
                <a:solidFill>
                  <a:srgbClr val="0006FF"/>
                </a:solidFill>
                <a:latin typeface="Times New Roman" pitchFamily="1" charset="0"/>
              </a:rPr>
              <a:t>J</a:t>
            </a:r>
            <a:r>
              <a:rPr lang="en-GB" sz="2400" b="1" baseline="-25000" dirty="0" smtClean="0">
                <a:solidFill>
                  <a:srgbClr val="0006FF"/>
                </a:solidFill>
                <a:latin typeface="Times New Roman" pitchFamily="1" charset="0"/>
                <a:sym typeface="Symbol" pitchFamily="1" charset="2"/>
              </a:rPr>
              <a:t>1,7</a:t>
            </a:r>
            <a:r>
              <a:rPr lang="en-GB" sz="2400" b="1" i="1" dirty="0" smtClean="0">
                <a:solidFill>
                  <a:srgbClr val="000000"/>
                </a:solidFill>
                <a:sym typeface="Symbol" pitchFamily="1" charset="2"/>
              </a:rPr>
              <a:t></a:t>
            </a:r>
            <a:r>
              <a:rPr lang="en-GB" sz="2400" b="1" baseline="-25000" dirty="0">
                <a:solidFill>
                  <a:srgbClr val="000000"/>
                </a:solidFill>
                <a:latin typeface="Times New Roman" pitchFamily="1" charset="0"/>
                <a:sym typeface="Symbol" pitchFamily="1" charset="2"/>
              </a:rPr>
              <a:t>1</a:t>
            </a:r>
            <a:r>
              <a:rPr lang="en-GB" sz="2400" b="1" i="1" dirty="0" smtClean="0">
                <a:solidFill>
                  <a:srgbClr val="000000"/>
                </a:solidFill>
                <a:sym typeface="Symbol" pitchFamily="1" charset="2"/>
              </a:rPr>
              <a:t></a:t>
            </a:r>
            <a:r>
              <a:rPr lang="en-GB" sz="2400" b="1" baseline="-25000" dirty="0">
                <a:solidFill>
                  <a:srgbClr val="000000"/>
                </a:solidFill>
                <a:latin typeface="Times New Roman" pitchFamily="1" charset="0"/>
                <a:sym typeface="Symbol" pitchFamily="1" charset="2"/>
              </a:rPr>
              <a:t>7</a:t>
            </a:r>
            <a:r>
              <a:rPr lang="en-GB" sz="2400" b="1" baseline="-25000" dirty="0" smtClean="0">
                <a:solidFill>
                  <a:srgbClr val="000000"/>
                </a:solidFill>
                <a:latin typeface="Times New Roman" pitchFamily="1" charset="0"/>
                <a:sym typeface="Symbol" pitchFamily="1" charset="2"/>
              </a:rPr>
              <a:t> </a:t>
            </a:r>
            <a:r>
              <a:rPr lang="en-GB" sz="2400" b="1" dirty="0" smtClean="0">
                <a:solidFill>
                  <a:srgbClr val="000000"/>
                </a:solidFill>
                <a:latin typeface="Times New Roman" pitchFamily="1" charset="0"/>
                <a:sym typeface="Symbol" pitchFamily="1" charset="2"/>
              </a:rPr>
              <a:t>+</a:t>
            </a:r>
            <a:r>
              <a:rPr lang="en-GB" sz="2400" b="1" dirty="0" smtClean="0">
                <a:solidFill>
                  <a:srgbClr val="E6AE27"/>
                </a:solidFill>
                <a:latin typeface="Times New Roman" pitchFamily="1" charset="0"/>
                <a:sym typeface="Symbol" pitchFamily="1" charset="2"/>
              </a:rPr>
              <a:t> </a:t>
            </a:r>
            <a:r>
              <a:rPr lang="en-GB" sz="2400" b="1" i="1" dirty="0" smtClean="0">
                <a:solidFill>
                  <a:srgbClr val="E6AE27"/>
                </a:solidFill>
                <a:latin typeface="Times New Roman" pitchFamily="1" charset="0"/>
              </a:rPr>
              <a:t>J</a:t>
            </a:r>
            <a:r>
              <a:rPr lang="en-GB" sz="2400" b="1" baseline="-25000" dirty="0" smtClean="0">
                <a:solidFill>
                  <a:srgbClr val="E6AE27"/>
                </a:solidFill>
                <a:latin typeface="Times New Roman" pitchFamily="1" charset="0"/>
                <a:sym typeface="Symbol" pitchFamily="1" charset="2"/>
              </a:rPr>
              <a:t>1,18</a:t>
            </a:r>
            <a:r>
              <a:rPr lang="en-GB" sz="2400" b="1" i="1" dirty="0" smtClean="0">
                <a:solidFill>
                  <a:srgbClr val="000000"/>
                </a:solidFill>
                <a:sym typeface="Symbol" pitchFamily="1" charset="2"/>
              </a:rPr>
              <a:t></a:t>
            </a:r>
            <a:r>
              <a:rPr lang="en-GB" sz="2400" b="1" baseline="-25000" dirty="0">
                <a:solidFill>
                  <a:srgbClr val="000000"/>
                </a:solidFill>
                <a:latin typeface="Times New Roman" pitchFamily="1" charset="0"/>
                <a:sym typeface="Symbol" pitchFamily="1" charset="2"/>
              </a:rPr>
              <a:t>1</a:t>
            </a:r>
            <a:r>
              <a:rPr lang="en-GB" sz="2400" b="1" i="1" dirty="0" smtClean="0">
                <a:solidFill>
                  <a:srgbClr val="000000"/>
                </a:solidFill>
                <a:sym typeface="Symbol" pitchFamily="1" charset="2"/>
              </a:rPr>
              <a:t></a:t>
            </a:r>
            <a:r>
              <a:rPr lang="en-GB" sz="2400" b="1" baseline="-25000" dirty="0" smtClean="0">
                <a:solidFill>
                  <a:srgbClr val="000000"/>
                </a:solidFill>
                <a:latin typeface="Times New Roman" pitchFamily="1" charset="0"/>
                <a:sym typeface="Symbol" pitchFamily="1" charset="2"/>
              </a:rPr>
              <a:t>18</a:t>
            </a:r>
            <a:r>
              <a:rPr lang="en-GB" sz="2400" b="1" dirty="0" smtClean="0">
                <a:solidFill>
                  <a:srgbClr val="000000"/>
                </a:solidFill>
                <a:latin typeface="Times New Roman" pitchFamily="1" charset="0"/>
                <a:sym typeface="Symbol" pitchFamily="1" charset="2"/>
              </a:rPr>
              <a:t> + </a:t>
            </a:r>
            <a:r>
              <a:rPr lang="en-GB" sz="2400" b="1" i="1" dirty="0" smtClean="0">
                <a:solidFill>
                  <a:srgbClr val="00A702"/>
                </a:solidFill>
                <a:latin typeface="Times New Roman" pitchFamily="1" charset="0"/>
              </a:rPr>
              <a:t>J</a:t>
            </a:r>
            <a:r>
              <a:rPr lang="en-GB" sz="2400" b="1" baseline="-25000" dirty="0" smtClean="0">
                <a:solidFill>
                  <a:srgbClr val="00A702"/>
                </a:solidFill>
                <a:latin typeface="Times New Roman" pitchFamily="1" charset="0"/>
                <a:sym typeface="Symbol" pitchFamily="1" charset="2"/>
              </a:rPr>
              <a:t>1,17</a:t>
            </a:r>
            <a:r>
              <a:rPr lang="en-GB" sz="2400" b="1" i="1" dirty="0" smtClean="0">
                <a:solidFill>
                  <a:srgbClr val="000000"/>
                </a:solidFill>
                <a:sym typeface="Symbol" pitchFamily="1" charset="2"/>
              </a:rPr>
              <a:t></a:t>
            </a:r>
            <a:r>
              <a:rPr lang="en-GB" sz="2400" b="1" baseline="-25000" dirty="0">
                <a:solidFill>
                  <a:srgbClr val="000000"/>
                </a:solidFill>
                <a:latin typeface="Times New Roman" pitchFamily="1" charset="0"/>
                <a:sym typeface="Symbol" pitchFamily="1" charset="2"/>
              </a:rPr>
              <a:t>1</a:t>
            </a:r>
            <a:r>
              <a:rPr lang="en-GB" sz="2400" b="1" i="1" dirty="0" smtClean="0">
                <a:solidFill>
                  <a:srgbClr val="000000"/>
                </a:solidFill>
                <a:sym typeface="Symbol" pitchFamily="1" charset="2"/>
              </a:rPr>
              <a:t></a:t>
            </a:r>
            <a:r>
              <a:rPr lang="en-GB" sz="2400" b="1" baseline="-25000" dirty="0" smtClean="0">
                <a:solidFill>
                  <a:srgbClr val="000000"/>
                </a:solidFill>
                <a:latin typeface="Times New Roman" pitchFamily="1" charset="0"/>
                <a:sym typeface="Symbol" pitchFamily="1" charset="2"/>
              </a:rPr>
              <a:t>17</a:t>
            </a:r>
            <a:r>
              <a:rPr lang="en-GB" sz="2400" b="1" dirty="0" smtClean="0">
                <a:solidFill>
                  <a:srgbClr val="000000"/>
                </a:solidFill>
                <a:latin typeface="Times New Roman" pitchFamily="1" charset="0"/>
                <a:sym typeface="Symbol" pitchFamily="1" charset="2"/>
              </a:rPr>
              <a:t> </a:t>
            </a:r>
            <a:r>
              <a:rPr lang="en-GB" sz="2400" b="1" dirty="0">
                <a:solidFill>
                  <a:srgbClr val="000000"/>
                </a:solidFill>
                <a:latin typeface="Times New Roman" pitchFamily="1" charset="0"/>
                <a:sym typeface="Symbol" pitchFamily="1" charset="2"/>
              </a:rPr>
              <a:t>+</a:t>
            </a:r>
            <a:r>
              <a:rPr lang="en-GB" sz="2400" b="1" dirty="0" smtClean="0">
                <a:latin typeface="Times New Roman" pitchFamily="1" charset="0"/>
                <a:sym typeface="Symbol" pitchFamily="1" charset="2"/>
              </a:rPr>
              <a:t> </a:t>
            </a:r>
            <a:r>
              <a:rPr lang="en-GB" sz="2400" b="1" i="1" dirty="0" smtClean="0">
                <a:solidFill>
                  <a:srgbClr val="DD24D7"/>
                </a:solidFill>
                <a:latin typeface="Times New Roman" pitchFamily="1" charset="0"/>
              </a:rPr>
              <a:t>J</a:t>
            </a:r>
            <a:r>
              <a:rPr lang="en-GB" sz="2400" b="1" baseline="-25000" dirty="0" smtClean="0">
                <a:solidFill>
                  <a:srgbClr val="DD24D7"/>
                </a:solidFill>
                <a:latin typeface="Times New Roman" pitchFamily="1" charset="0"/>
                <a:sym typeface="Symbol" pitchFamily="1" charset="2"/>
              </a:rPr>
              <a:t>1,4,5</a:t>
            </a:r>
            <a:r>
              <a:rPr lang="en-GB" sz="2400" b="1" i="1" dirty="0" smtClean="0">
                <a:solidFill>
                  <a:srgbClr val="000000"/>
                </a:solidFill>
                <a:sym typeface="Symbol" pitchFamily="1" charset="2"/>
              </a:rPr>
              <a:t></a:t>
            </a:r>
            <a:r>
              <a:rPr lang="en-GB" sz="2400" b="1" baseline="-25000" dirty="0" smtClean="0">
                <a:solidFill>
                  <a:srgbClr val="000000"/>
                </a:solidFill>
                <a:latin typeface="Times New Roman" pitchFamily="1" charset="0"/>
                <a:sym typeface="Symbol" pitchFamily="1" charset="2"/>
              </a:rPr>
              <a:t>1</a:t>
            </a:r>
            <a:r>
              <a:rPr lang="en-GB" sz="2400" b="1" i="1" dirty="0" smtClean="0">
                <a:solidFill>
                  <a:srgbClr val="000000"/>
                </a:solidFill>
                <a:sym typeface="Symbol" pitchFamily="1" charset="2"/>
              </a:rPr>
              <a:t></a:t>
            </a:r>
            <a:r>
              <a:rPr lang="en-GB" sz="2400" b="1" baseline="-25000" dirty="0">
                <a:solidFill>
                  <a:srgbClr val="000000"/>
                </a:solidFill>
                <a:latin typeface="Times New Roman" pitchFamily="1" charset="0"/>
                <a:sym typeface="Symbol" pitchFamily="1" charset="2"/>
              </a:rPr>
              <a:t>4</a:t>
            </a:r>
            <a:r>
              <a:rPr lang="en-GB" sz="2400" b="1" i="1" dirty="0" smtClean="0">
                <a:solidFill>
                  <a:srgbClr val="000000"/>
                </a:solidFill>
                <a:sym typeface="Symbol" pitchFamily="1" charset="2"/>
              </a:rPr>
              <a:t></a:t>
            </a:r>
            <a:r>
              <a:rPr lang="en-GB" sz="2400" b="1" baseline="-25000" dirty="0">
                <a:solidFill>
                  <a:srgbClr val="000000"/>
                </a:solidFill>
                <a:latin typeface="Times New Roman" pitchFamily="1" charset="0"/>
                <a:sym typeface="Symbol" pitchFamily="1" charset="2"/>
              </a:rPr>
              <a:t>5</a:t>
            </a:r>
            <a:r>
              <a:rPr lang="en-GB" sz="2400" b="1" dirty="0" smtClean="0">
                <a:solidFill>
                  <a:srgbClr val="000000"/>
                </a:solidFill>
                <a:latin typeface="Times New Roman" pitchFamily="1" charset="0"/>
                <a:sym typeface="Symbol" pitchFamily="1" charset="2"/>
              </a:rPr>
              <a:t> + . . .</a:t>
            </a:r>
            <a:endParaRPr lang="en-US" sz="2400" b="1" dirty="0" smtClean="0">
              <a:solidFill>
                <a:srgbClr val="000000"/>
              </a:solidFill>
            </a:endParaRPr>
          </a:p>
        </p:txBody>
      </p:sp>
      <p:grpSp>
        <p:nvGrpSpPr>
          <p:cNvPr id="63" name="Group 62"/>
          <p:cNvGrpSpPr/>
          <p:nvPr/>
        </p:nvGrpSpPr>
        <p:grpSpPr>
          <a:xfrm>
            <a:off x="3818469" y="1168399"/>
            <a:ext cx="4941710" cy="4540977"/>
            <a:chOff x="4030134" y="1041400"/>
            <a:chExt cx="4941710" cy="4540977"/>
          </a:xfrm>
        </p:grpSpPr>
        <p:sp>
          <p:nvSpPr>
            <p:cNvPr id="64" name="TextBox 63"/>
            <p:cNvSpPr txBox="1"/>
            <p:nvPr/>
          </p:nvSpPr>
          <p:spPr>
            <a:xfrm>
              <a:off x="5118100" y="10668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15</a:t>
              </a:r>
              <a:endParaRPr lang="en-US" sz="1600" dirty="0" smtClean="0">
                <a:solidFill>
                  <a:srgbClr val="000000"/>
                </a:solidFill>
              </a:endParaRPr>
            </a:p>
            <a:p>
              <a:endParaRPr lang="en-US" sz="1600" dirty="0">
                <a:solidFill>
                  <a:srgbClr val="000000"/>
                </a:solidFill>
              </a:endParaRPr>
            </a:p>
          </p:txBody>
        </p:sp>
        <p:sp>
          <p:nvSpPr>
            <p:cNvPr id="65" name="TextBox 64"/>
            <p:cNvSpPr txBox="1"/>
            <p:nvPr/>
          </p:nvSpPr>
          <p:spPr>
            <a:xfrm>
              <a:off x="6235700" y="10414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16</a:t>
              </a:r>
              <a:endParaRPr lang="en-US" sz="1600" dirty="0" smtClean="0">
                <a:solidFill>
                  <a:srgbClr val="000000"/>
                </a:solidFill>
              </a:endParaRPr>
            </a:p>
            <a:p>
              <a:endParaRPr lang="en-US" sz="1600" dirty="0">
                <a:solidFill>
                  <a:srgbClr val="000000"/>
                </a:solidFill>
              </a:endParaRPr>
            </a:p>
          </p:txBody>
        </p:sp>
        <p:sp>
          <p:nvSpPr>
            <p:cNvPr id="66" name="TextBox 65"/>
            <p:cNvSpPr txBox="1"/>
            <p:nvPr/>
          </p:nvSpPr>
          <p:spPr>
            <a:xfrm>
              <a:off x="7340600" y="10668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17</a:t>
              </a:r>
              <a:endParaRPr lang="en-US" sz="1600" dirty="0" smtClean="0">
                <a:solidFill>
                  <a:srgbClr val="000000"/>
                </a:solidFill>
              </a:endParaRPr>
            </a:p>
            <a:p>
              <a:endParaRPr lang="en-US" sz="1600" dirty="0">
                <a:solidFill>
                  <a:srgbClr val="000000"/>
                </a:solidFill>
              </a:endParaRPr>
            </a:p>
          </p:txBody>
        </p:sp>
        <p:sp>
          <p:nvSpPr>
            <p:cNvPr id="67" name="TextBox 66"/>
            <p:cNvSpPr txBox="1"/>
            <p:nvPr/>
          </p:nvSpPr>
          <p:spPr>
            <a:xfrm>
              <a:off x="4533900" y="20828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14</a:t>
              </a:r>
              <a:endParaRPr lang="en-US" sz="1600" dirty="0" smtClean="0">
                <a:solidFill>
                  <a:srgbClr val="000000"/>
                </a:solidFill>
              </a:endParaRPr>
            </a:p>
            <a:p>
              <a:endParaRPr lang="en-US" sz="1600" dirty="0">
                <a:solidFill>
                  <a:srgbClr val="000000"/>
                </a:solidFill>
              </a:endParaRPr>
            </a:p>
          </p:txBody>
        </p:sp>
        <p:sp>
          <p:nvSpPr>
            <p:cNvPr id="71" name="TextBox 70"/>
            <p:cNvSpPr txBox="1"/>
            <p:nvPr/>
          </p:nvSpPr>
          <p:spPr>
            <a:xfrm>
              <a:off x="5676900" y="20701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5</a:t>
              </a:r>
              <a:endParaRPr lang="en-US" sz="1600" dirty="0" smtClean="0">
                <a:solidFill>
                  <a:srgbClr val="000000"/>
                </a:solidFill>
              </a:endParaRPr>
            </a:p>
            <a:p>
              <a:endParaRPr lang="en-US" sz="1600" dirty="0">
                <a:solidFill>
                  <a:srgbClr val="000000"/>
                </a:solidFill>
              </a:endParaRPr>
            </a:p>
          </p:txBody>
        </p:sp>
        <p:sp>
          <p:nvSpPr>
            <p:cNvPr id="74" name="TextBox 73"/>
            <p:cNvSpPr txBox="1"/>
            <p:nvPr/>
          </p:nvSpPr>
          <p:spPr>
            <a:xfrm>
              <a:off x="6819900" y="20701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6</a:t>
              </a:r>
              <a:endParaRPr lang="en-US" sz="1600" dirty="0" smtClean="0">
                <a:solidFill>
                  <a:srgbClr val="000000"/>
                </a:solidFill>
              </a:endParaRPr>
            </a:p>
            <a:p>
              <a:endParaRPr lang="en-US" sz="1600" dirty="0">
                <a:solidFill>
                  <a:srgbClr val="000000"/>
                </a:solidFill>
              </a:endParaRPr>
            </a:p>
          </p:txBody>
        </p:sp>
        <p:sp>
          <p:nvSpPr>
            <p:cNvPr id="75" name="TextBox 74"/>
            <p:cNvSpPr txBox="1"/>
            <p:nvPr/>
          </p:nvSpPr>
          <p:spPr>
            <a:xfrm>
              <a:off x="7937500" y="2082800"/>
              <a:ext cx="495300" cy="324191"/>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18</a:t>
              </a:r>
              <a:endParaRPr lang="en-US" sz="1600" dirty="0" smtClean="0">
                <a:solidFill>
                  <a:srgbClr val="000000"/>
                </a:solidFill>
              </a:endParaRPr>
            </a:p>
          </p:txBody>
        </p:sp>
        <p:sp>
          <p:nvSpPr>
            <p:cNvPr id="79" name="TextBox 78"/>
            <p:cNvSpPr txBox="1"/>
            <p:nvPr/>
          </p:nvSpPr>
          <p:spPr>
            <a:xfrm>
              <a:off x="4030134" y="30353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13</a:t>
              </a:r>
              <a:endParaRPr lang="en-US" sz="1600" dirty="0" smtClean="0">
                <a:solidFill>
                  <a:srgbClr val="000000"/>
                </a:solidFill>
              </a:endParaRPr>
            </a:p>
            <a:p>
              <a:endParaRPr lang="en-US" sz="1600" dirty="0">
                <a:solidFill>
                  <a:srgbClr val="000000"/>
                </a:solidFill>
              </a:endParaRPr>
            </a:p>
          </p:txBody>
        </p:sp>
        <p:sp>
          <p:nvSpPr>
            <p:cNvPr id="81" name="TextBox 80"/>
            <p:cNvSpPr txBox="1"/>
            <p:nvPr/>
          </p:nvSpPr>
          <p:spPr>
            <a:xfrm>
              <a:off x="5141736" y="30353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4</a:t>
              </a:r>
              <a:endParaRPr lang="en-US" sz="1600" dirty="0" smtClean="0">
                <a:solidFill>
                  <a:srgbClr val="000000"/>
                </a:solidFill>
              </a:endParaRPr>
            </a:p>
            <a:p>
              <a:endParaRPr lang="en-US" sz="1600" dirty="0">
                <a:solidFill>
                  <a:srgbClr val="000000"/>
                </a:solidFill>
              </a:endParaRPr>
            </a:p>
          </p:txBody>
        </p:sp>
        <p:sp>
          <p:nvSpPr>
            <p:cNvPr id="84" name="TextBox 83"/>
            <p:cNvSpPr txBox="1"/>
            <p:nvPr/>
          </p:nvSpPr>
          <p:spPr>
            <a:xfrm>
              <a:off x="6253338" y="30353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1</a:t>
              </a:r>
              <a:endParaRPr lang="en-US" sz="1600" dirty="0" smtClean="0">
                <a:solidFill>
                  <a:srgbClr val="000000"/>
                </a:solidFill>
              </a:endParaRPr>
            </a:p>
            <a:p>
              <a:endParaRPr lang="en-US" sz="1600" dirty="0">
                <a:solidFill>
                  <a:srgbClr val="000000"/>
                </a:solidFill>
              </a:endParaRPr>
            </a:p>
          </p:txBody>
        </p:sp>
        <p:sp>
          <p:nvSpPr>
            <p:cNvPr id="85" name="TextBox 84"/>
            <p:cNvSpPr txBox="1"/>
            <p:nvPr/>
          </p:nvSpPr>
          <p:spPr>
            <a:xfrm>
              <a:off x="7364940" y="30353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7</a:t>
              </a:r>
              <a:endParaRPr lang="en-US" sz="1600" dirty="0" smtClean="0">
                <a:solidFill>
                  <a:srgbClr val="000000"/>
                </a:solidFill>
              </a:endParaRPr>
            </a:p>
            <a:p>
              <a:endParaRPr lang="en-US" sz="1600" dirty="0">
                <a:solidFill>
                  <a:srgbClr val="000000"/>
                </a:solidFill>
              </a:endParaRPr>
            </a:p>
          </p:txBody>
        </p:sp>
        <p:sp>
          <p:nvSpPr>
            <p:cNvPr id="86" name="TextBox 85"/>
            <p:cNvSpPr txBox="1"/>
            <p:nvPr/>
          </p:nvSpPr>
          <p:spPr>
            <a:xfrm>
              <a:off x="8476544" y="30353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19</a:t>
              </a:r>
            </a:p>
            <a:p>
              <a:endParaRPr lang="en-US" sz="1600" dirty="0">
                <a:solidFill>
                  <a:srgbClr val="000000"/>
                </a:solidFill>
              </a:endParaRPr>
            </a:p>
          </p:txBody>
        </p:sp>
        <p:sp>
          <p:nvSpPr>
            <p:cNvPr id="97" name="TextBox 96"/>
            <p:cNvSpPr txBox="1"/>
            <p:nvPr/>
          </p:nvSpPr>
          <p:spPr>
            <a:xfrm>
              <a:off x="4457700" y="40513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12</a:t>
              </a:r>
              <a:endParaRPr lang="en-US" sz="1600" dirty="0" smtClean="0">
                <a:solidFill>
                  <a:srgbClr val="000000"/>
                </a:solidFill>
              </a:endParaRPr>
            </a:p>
            <a:p>
              <a:endParaRPr lang="en-US" sz="1600" dirty="0">
                <a:solidFill>
                  <a:srgbClr val="000000"/>
                </a:solidFill>
              </a:endParaRPr>
            </a:p>
          </p:txBody>
        </p:sp>
        <p:sp>
          <p:nvSpPr>
            <p:cNvPr id="100" name="TextBox 99"/>
            <p:cNvSpPr txBox="1"/>
            <p:nvPr/>
          </p:nvSpPr>
          <p:spPr>
            <a:xfrm>
              <a:off x="5626100" y="40386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3</a:t>
              </a:r>
              <a:endParaRPr lang="en-US" sz="1600" dirty="0" smtClean="0">
                <a:solidFill>
                  <a:srgbClr val="000000"/>
                </a:solidFill>
              </a:endParaRPr>
            </a:p>
            <a:p>
              <a:endParaRPr lang="en-US" sz="1600" dirty="0">
                <a:solidFill>
                  <a:srgbClr val="000000"/>
                </a:solidFill>
              </a:endParaRPr>
            </a:p>
          </p:txBody>
        </p:sp>
        <p:sp>
          <p:nvSpPr>
            <p:cNvPr id="101" name="TextBox 100"/>
            <p:cNvSpPr txBox="1"/>
            <p:nvPr/>
          </p:nvSpPr>
          <p:spPr>
            <a:xfrm>
              <a:off x="6743700" y="40386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2</a:t>
              </a:r>
              <a:endParaRPr lang="en-US" sz="1600" dirty="0" smtClean="0">
                <a:solidFill>
                  <a:srgbClr val="000000"/>
                </a:solidFill>
              </a:endParaRPr>
            </a:p>
            <a:p>
              <a:endParaRPr lang="en-US" sz="1600" dirty="0">
                <a:solidFill>
                  <a:srgbClr val="000000"/>
                </a:solidFill>
              </a:endParaRPr>
            </a:p>
          </p:txBody>
        </p:sp>
        <p:sp>
          <p:nvSpPr>
            <p:cNvPr id="104" name="TextBox 103"/>
            <p:cNvSpPr txBox="1"/>
            <p:nvPr/>
          </p:nvSpPr>
          <p:spPr>
            <a:xfrm>
              <a:off x="5080000" y="50292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11</a:t>
              </a:r>
              <a:endParaRPr lang="en-US" sz="1600" dirty="0" smtClean="0">
                <a:solidFill>
                  <a:srgbClr val="000000"/>
                </a:solidFill>
              </a:endParaRPr>
            </a:p>
            <a:p>
              <a:endParaRPr lang="en-US" sz="1600" dirty="0">
                <a:solidFill>
                  <a:srgbClr val="000000"/>
                </a:solidFill>
              </a:endParaRPr>
            </a:p>
          </p:txBody>
        </p:sp>
        <p:sp>
          <p:nvSpPr>
            <p:cNvPr id="105" name="TextBox 104"/>
            <p:cNvSpPr txBox="1"/>
            <p:nvPr/>
          </p:nvSpPr>
          <p:spPr>
            <a:xfrm>
              <a:off x="6172200" y="50292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10</a:t>
              </a:r>
              <a:endParaRPr lang="en-US" sz="1600" dirty="0" smtClean="0">
                <a:solidFill>
                  <a:srgbClr val="000000"/>
                </a:solidFill>
              </a:endParaRPr>
            </a:p>
            <a:p>
              <a:endParaRPr lang="en-US" sz="1600" dirty="0">
                <a:solidFill>
                  <a:srgbClr val="000000"/>
                </a:solidFill>
              </a:endParaRPr>
            </a:p>
          </p:txBody>
        </p:sp>
        <p:sp>
          <p:nvSpPr>
            <p:cNvPr id="106" name="TextBox 105"/>
            <p:cNvSpPr txBox="1"/>
            <p:nvPr/>
          </p:nvSpPr>
          <p:spPr>
            <a:xfrm>
              <a:off x="7430910" y="5016500"/>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9</a:t>
              </a:r>
              <a:endParaRPr lang="en-US" sz="1600" dirty="0" smtClean="0">
                <a:solidFill>
                  <a:srgbClr val="000000"/>
                </a:solidFill>
              </a:endParaRPr>
            </a:p>
            <a:p>
              <a:endParaRPr lang="en-US" sz="1600" dirty="0">
                <a:solidFill>
                  <a:srgbClr val="000000"/>
                </a:solidFill>
              </a:endParaRPr>
            </a:p>
          </p:txBody>
        </p:sp>
        <p:sp>
          <p:nvSpPr>
            <p:cNvPr id="109" name="TextBox 108"/>
            <p:cNvSpPr txBox="1"/>
            <p:nvPr/>
          </p:nvSpPr>
          <p:spPr>
            <a:xfrm>
              <a:off x="7937500" y="4038645"/>
              <a:ext cx="495300" cy="553177"/>
            </a:xfrm>
            <a:prstGeom prst="rect">
              <a:avLst/>
            </a:prstGeom>
            <a:noFill/>
          </p:spPr>
          <p:txBody>
            <a:bodyPr wrap="square" rtlCol="0">
              <a:spAutoFit/>
            </a:bodyPr>
            <a:lstStyle/>
            <a:p>
              <a:r>
                <a:rPr lang="en-US" sz="1600" dirty="0" smtClean="0">
                  <a:solidFill>
                    <a:srgbClr val="000000"/>
                  </a:solidFill>
                </a:rPr>
                <a:t>σ</a:t>
              </a:r>
              <a:r>
                <a:rPr lang="en-US" sz="1600" baseline="-25000" dirty="0" smtClean="0">
                  <a:solidFill>
                    <a:srgbClr val="000000"/>
                  </a:solidFill>
                </a:rPr>
                <a:t>8</a:t>
              </a:r>
              <a:endParaRPr lang="en-US" sz="1600" dirty="0" smtClean="0">
                <a:solidFill>
                  <a:srgbClr val="000000"/>
                </a:solidFill>
              </a:endParaRPr>
            </a:p>
            <a:p>
              <a:endParaRPr lang="en-US" sz="1600" dirty="0">
                <a:solidFill>
                  <a:srgbClr val="000000"/>
                </a:solidFill>
              </a:endParaRPr>
            </a:p>
          </p:txBody>
        </p:sp>
      </p:grpSp>
      <p:cxnSp>
        <p:nvCxnSpPr>
          <p:cNvPr id="58" name="Straight Arrow Connector 57"/>
          <p:cNvCxnSpPr/>
          <p:nvPr/>
        </p:nvCxnSpPr>
        <p:spPr bwMode="auto">
          <a:xfrm rot="9000000">
            <a:off x="6697681" y="3339630"/>
            <a:ext cx="784586" cy="469900"/>
          </a:xfrm>
          <a:prstGeom prst="straightConnector1">
            <a:avLst/>
          </a:prstGeom>
          <a:solidFill>
            <a:srgbClr val="00B8FF"/>
          </a:solidFill>
          <a:ln w="57150" cap="flat" cmpd="sng" algn="ctr">
            <a:solidFill>
              <a:srgbClr val="0000FF"/>
            </a:solidFill>
            <a:prstDash val="solid"/>
            <a:round/>
            <a:headEnd type="triangle" w="med" len="med"/>
            <a:tailEnd type="triangle" w="med" len="med"/>
          </a:ln>
          <a:effectLst/>
        </p:spPr>
      </p:cxnSp>
      <p:cxnSp>
        <p:nvCxnSpPr>
          <p:cNvPr id="59" name="Straight Arrow Connector 58"/>
          <p:cNvCxnSpPr/>
          <p:nvPr/>
        </p:nvCxnSpPr>
        <p:spPr bwMode="auto">
          <a:xfrm flipV="1">
            <a:off x="6558631" y="1649307"/>
            <a:ext cx="1072328" cy="1862334"/>
          </a:xfrm>
          <a:prstGeom prst="straightConnector1">
            <a:avLst/>
          </a:prstGeom>
          <a:solidFill>
            <a:srgbClr val="00B8FF"/>
          </a:solidFill>
          <a:ln w="57150" cap="flat" cmpd="sng" algn="ctr">
            <a:solidFill>
              <a:srgbClr val="03D52E"/>
            </a:solidFill>
            <a:prstDash val="solid"/>
            <a:round/>
            <a:headEnd type="triangle" w="med" len="med"/>
            <a:tailEnd type="triangle" w="med" len="med"/>
          </a:ln>
          <a:effectLst/>
        </p:spPr>
      </p:cxnSp>
      <p:cxnSp>
        <p:nvCxnSpPr>
          <p:cNvPr id="60" name="Straight Arrow Connector 59"/>
          <p:cNvCxnSpPr/>
          <p:nvPr/>
        </p:nvCxnSpPr>
        <p:spPr bwMode="auto">
          <a:xfrm flipV="1">
            <a:off x="6601730" y="2667371"/>
            <a:ext cx="1562852" cy="851435"/>
          </a:xfrm>
          <a:prstGeom prst="straightConnector1">
            <a:avLst/>
          </a:prstGeom>
          <a:solidFill>
            <a:srgbClr val="00B8FF"/>
          </a:solidFill>
          <a:ln w="57150" cap="flat" cmpd="sng" algn="ctr">
            <a:solidFill>
              <a:srgbClr val="E6AE27"/>
            </a:solidFill>
            <a:prstDash val="solid"/>
            <a:round/>
            <a:headEnd type="triangle" w="med" len="med"/>
            <a:tailEnd type="triangle" w="med" len="med"/>
          </a:ln>
          <a:effectLst/>
        </p:spPr>
      </p:cxnSp>
      <p:sp>
        <p:nvSpPr>
          <p:cNvPr id="61" name="Isosceles Triangle 60"/>
          <p:cNvSpPr/>
          <p:nvPr/>
        </p:nvSpPr>
        <p:spPr bwMode="auto">
          <a:xfrm rot="14400000">
            <a:off x="5223552" y="2853280"/>
            <a:ext cx="1119632" cy="965200"/>
          </a:xfrm>
          <a:prstGeom prst="triangle">
            <a:avLst/>
          </a:prstGeom>
          <a:noFill/>
          <a:ln w="47625" cap="flat" cmpd="sng" algn="ctr">
            <a:solidFill>
              <a:srgbClr val="BE3AD2"/>
            </a:solidFill>
            <a:prstDash val="solid"/>
            <a:round/>
            <a:headEnd type="none" w="med" len="med"/>
            <a:tailEnd type="triangle" w="sm" len="med"/>
          </a:ln>
          <a:effectLst/>
        </p:spPr>
        <p:txBody>
          <a:bodyPr vert="horz" wrap="square" lIns="91440" tIns="45720" rIns="91440" bIns="45720" numCol="1" rtlCol="0" anchor="t" anchorCtr="0" compatLnSpc="1">
            <a:prstTxWarp prst="textNoShape">
              <a:avLst/>
            </a:prstTxWarp>
          </a:bodyPr>
          <a:lstStyle/>
          <a:p>
            <a:pPr marL="0" marR="0" indent="0" algn="l" defTabSz="457200" rtl="0" eaLnBrk="0" fontAlgn="base" latinLnBrk="0" hangingPunct="0">
              <a:lnSpc>
                <a:spcPct val="93000"/>
              </a:lnSpc>
              <a:spcBef>
                <a:spcPct val="0"/>
              </a:spcBef>
              <a:spcAft>
                <a:spcPct val="0"/>
              </a:spcAft>
              <a:buClr>
                <a:srgbClr val="000000"/>
              </a:buClr>
              <a:buSzPct val="100000"/>
              <a:buFont typeface="Arial" pitchFamily="-65" charset="0"/>
              <a:buNone/>
              <a:tabLst/>
            </a:pPr>
            <a:endParaRPr kumimoji="0" lang="en-US" sz="2400" b="0" i="0" u="none" strike="noStrike" cap="none" normalizeH="0" baseline="0">
              <a:ln>
                <a:noFill/>
              </a:ln>
              <a:solidFill>
                <a:schemeClr val="bg1"/>
              </a:solidFill>
              <a:effectLst/>
              <a:latin typeface="Arial" pitchFamily="-65" charset="0"/>
            </a:endParaRPr>
          </a:p>
        </p:txBody>
      </p:sp>
    </p:spTree>
    <p:extLst>
      <p:ext uri="{BB962C8B-B14F-4D97-AF65-F5344CB8AC3E}">
        <p14:creationId xmlns:p14="http://schemas.microsoft.com/office/powerpoint/2010/main" val="411640591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72"/>
            <a:ext cx="8229600" cy="635031"/>
          </a:xfrm>
        </p:spPr>
        <p:txBody>
          <a:bodyPr>
            <a:normAutofit fontScale="90000"/>
          </a:bodyPr>
          <a:lstStyle/>
          <a:p>
            <a:r>
              <a:rPr lang="en-US"/>
              <a:t>The bspecs.json file</a:t>
            </a:r>
          </a:p>
        </p:txBody>
      </p:sp>
      <p:sp>
        <p:nvSpPr>
          <p:cNvPr id="3" name="Content Placeholder 2"/>
          <p:cNvSpPr>
            <a:spLocks noGrp="1"/>
          </p:cNvSpPr>
          <p:nvPr>
            <p:ph idx="4294967295"/>
          </p:nvPr>
        </p:nvSpPr>
        <p:spPr>
          <a:xfrm>
            <a:off x="0" y="1600200"/>
            <a:ext cx="2540000" cy="3963988"/>
          </a:xfrm>
        </p:spPr>
        <p:txBody>
          <a:bodyPr>
            <a:normAutofit/>
          </a:bodyPr>
          <a:lstStyle/>
          <a:p>
            <a:r>
              <a:rPr lang="en-US" sz="2400" dirty="0"/>
              <a:t>Specifications for generating the cluster expansion basis functions</a:t>
            </a:r>
          </a:p>
        </p:txBody>
      </p:sp>
      <p:pic>
        <p:nvPicPr>
          <p:cNvPr id="5" name="Picture 4"/>
          <p:cNvPicPr>
            <a:picLocks noChangeAspect="1"/>
          </p:cNvPicPr>
          <p:nvPr/>
        </p:nvPicPr>
        <p:blipFill>
          <a:blip r:embed="rId2"/>
          <a:stretch>
            <a:fillRect/>
          </a:stretch>
        </p:blipFill>
        <p:spPr>
          <a:xfrm>
            <a:off x="2677399" y="1336934"/>
            <a:ext cx="5499100" cy="2870200"/>
          </a:xfrm>
          <a:prstGeom prst="rect">
            <a:avLst/>
          </a:prstGeom>
          <a:ln>
            <a:solidFill>
              <a:srgbClr val="4F81BD"/>
            </a:solidFill>
          </a:ln>
        </p:spPr>
      </p:pic>
    </p:spTree>
    <p:extLst>
      <p:ext uri="{BB962C8B-B14F-4D97-AF65-F5344CB8AC3E}">
        <p14:creationId xmlns:p14="http://schemas.microsoft.com/office/powerpoint/2010/main" val="139180184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1794</TotalTime>
  <Words>2129</Words>
  <Application>Microsoft Macintosh PowerPoint</Application>
  <PresentationFormat>On-screen Show (4:3)</PresentationFormat>
  <Paragraphs>320</Paragraphs>
  <Slides>51</Slides>
  <Notes>0</Notes>
  <HiddenSlides>0</HiddenSlides>
  <MMClips>0</MMClips>
  <ScaleCrop>false</ScaleCrop>
  <HeadingPairs>
    <vt:vector size="6" baseType="variant">
      <vt:variant>
        <vt:lpstr>Theme</vt:lpstr>
      </vt:variant>
      <vt:variant>
        <vt:i4>1</vt:i4>
      </vt:variant>
      <vt:variant>
        <vt:lpstr>Embedded OLE Servers</vt:lpstr>
      </vt:variant>
      <vt:variant>
        <vt:i4>2</vt:i4>
      </vt:variant>
      <vt:variant>
        <vt:lpstr>Slide Titles</vt:lpstr>
      </vt:variant>
      <vt:variant>
        <vt:i4>51</vt:i4>
      </vt:variant>
    </vt:vector>
  </HeadingPairs>
  <TitlesOfParts>
    <vt:vector size="54" baseType="lpstr">
      <vt:lpstr>Office Theme</vt:lpstr>
      <vt:lpstr>Equation</vt:lpstr>
      <vt:lpstr>Microsoft Equation</vt:lpstr>
      <vt:lpstr>PRISMS Center Center for PRedictive Integrated Structural Materials Science </vt:lpstr>
      <vt:lpstr>CASM Tutorial Outline</vt:lpstr>
      <vt:lpstr>CASM: Clusters Approach to Statistical Mechanics</vt:lpstr>
      <vt:lpstr>Zr-O binary system</vt:lpstr>
      <vt:lpstr>From yesterday...</vt:lpstr>
      <vt:lpstr>Query calculation results</vt:lpstr>
      <vt:lpstr>Plot calculation results, via Python</vt:lpstr>
      <vt:lpstr>The Cluster Expansion</vt:lpstr>
      <vt:lpstr>The bspecs.json file</vt:lpstr>
      <vt:lpstr>Viewing cluster basis functions</vt:lpstr>
      <vt:lpstr>Query correlations</vt:lpstr>
      <vt:lpstr>casm-learn</vt:lpstr>
      <vt:lpstr>casm-learn: getting started</vt:lpstr>
      <vt:lpstr>Step 1)   Problem specification </vt:lpstr>
      <vt:lpstr>Step 1)   Problem specification </vt:lpstr>
      <vt:lpstr>Step 1)   Problem specification </vt:lpstr>
      <vt:lpstr>Step 1)   Problem specification </vt:lpstr>
      <vt:lpstr>Step 2)   Estimator and Feature Selection Methods </vt:lpstr>
      <vt:lpstr>Step 2)   Estimator and Feature Selection Methods </vt:lpstr>
      <vt:lpstr>Step 2)   Estimator and Feature Selection Methods </vt:lpstr>
      <vt:lpstr>Step 3 / 4)   Analyze Results, Run Monte Carlo </vt:lpstr>
      <vt:lpstr>The 'basis.json'/'eci.json' file</vt:lpstr>
      <vt:lpstr>CASM: Clusters Approach to  Statistical Mechanics </vt:lpstr>
      <vt:lpstr>Composition conversions</vt:lpstr>
      <vt:lpstr>Parametric chemical potential</vt:lpstr>
      <vt:lpstr>Example: Binary alloy, no Va</vt:lpstr>
      <vt:lpstr>Example: Binary alloy, no Va</vt:lpstr>
      <vt:lpstr>Ternary Alloy</vt:lpstr>
      <vt:lpstr>Semi-grand canonical ensemble</vt:lpstr>
      <vt:lpstr>Characteristic potential in semi-grand canonical ensemble</vt:lpstr>
      <vt:lpstr>Equations of state</vt:lpstr>
      <vt:lpstr>Thermodynamic Integration</vt:lpstr>
      <vt:lpstr>Thermodynamic Integration</vt:lpstr>
      <vt:lpstr>Thermodynamic Integration</vt:lpstr>
      <vt:lpstr>Reference states</vt:lpstr>
      <vt:lpstr>Reference states</vt:lpstr>
      <vt:lpstr>Importance sampling</vt:lpstr>
      <vt:lpstr>Metropolis Monte Carlo Algorithm</vt:lpstr>
      <vt:lpstr>Monte Carlo output (Semi-grand Canonical)</vt:lpstr>
      <vt:lpstr>Monte Carlo output (Semi-grand Canonical)</vt:lpstr>
      <vt:lpstr>Monte Carlo </vt:lpstr>
      <vt:lpstr>Monte Carlo Convergence </vt:lpstr>
      <vt:lpstr>Phase diagram construction</vt:lpstr>
      <vt:lpstr>Phase diagram construction</vt:lpstr>
      <vt:lpstr>Phase diagram construction</vt:lpstr>
      <vt:lpstr>Phase diagram construction</vt:lpstr>
      <vt:lpstr>Phase diagram construction</vt:lpstr>
      <vt:lpstr>Calculated phase diagram</vt:lpstr>
      <vt:lpstr>CASM Tutorial Outline</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PRISMS Center Center for PRedictive Integrated Structural Materials Science </dc:title>
  <dc:subject/>
  <dc:creator>Brian</dc:creator>
  <cp:keywords/>
  <dc:description/>
  <cp:lastModifiedBy>Brian</cp:lastModifiedBy>
  <cp:revision>65</cp:revision>
  <dcterms:created xsi:type="dcterms:W3CDTF">2016-08-15T20:45:34Z</dcterms:created>
  <dcterms:modified xsi:type="dcterms:W3CDTF">2016-12-05T18:08:21Z</dcterms:modified>
  <cp:category/>
</cp:coreProperties>
</file>

<file path=docProps/thumbnail.jpeg>
</file>